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4" r:id="rId2"/>
    <p:sldId id="262" r:id="rId3"/>
    <p:sldId id="264" r:id="rId4"/>
    <p:sldId id="265" r:id="rId5"/>
    <p:sldId id="267" r:id="rId6"/>
    <p:sldId id="269" r:id="rId7"/>
    <p:sldId id="268" r:id="rId8"/>
    <p:sldId id="271" r:id="rId9"/>
    <p:sldId id="272" r:id="rId10"/>
    <p:sldId id="273" r:id="rId11"/>
    <p:sldId id="270"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36" autoAdjust="0"/>
    <p:restoredTop sz="94660"/>
  </p:normalViewPr>
  <p:slideViewPr>
    <p:cSldViewPr snapToGrid="0">
      <p:cViewPr varScale="1">
        <p:scale>
          <a:sx n="112" d="100"/>
          <a:sy n="112" d="100"/>
        </p:scale>
        <p:origin x="72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ACB56FE-70F6-4A66-A479-3215536E1229}" type="datetimeFigureOut">
              <a:rPr lang="en-US" smtClean="0"/>
              <a:t>6/9/2021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479C7A-DDA1-4950-9DD1-1DAECFA6EF67}" type="slidenum">
              <a:rPr lang="en-US" smtClean="0"/>
              <a:t>‹#›</a:t>
            </a:fld>
            <a:endParaRPr lang="en-US"/>
          </a:p>
        </p:txBody>
      </p:sp>
    </p:spTree>
    <p:extLst>
      <p:ext uri="{BB962C8B-B14F-4D97-AF65-F5344CB8AC3E}">
        <p14:creationId xmlns:p14="http://schemas.microsoft.com/office/powerpoint/2010/main" val="9185451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ACB56FE-70F6-4A66-A479-3215536E1229}" type="datetimeFigureOut">
              <a:rPr lang="en-US" smtClean="0"/>
              <a:t>6/9/2021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479C7A-DDA1-4950-9DD1-1DAECFA6EF67}" type="slidenum">
              <a:rPr lang="en-US" smtClean="0"/>
              <a:t>‹#›</a:t>
            </a:fld>
            <a:endParaRPr lang="en-US"/>
          </a:p>
        </p:txBody>
      </p:sp>
    </p:spTree>
    <p:extLst>
      <p:ext uri="{BB962C8B-B14F-4D97-AF65-F5344CB8AC3E}">
        <p14:creationId xmlns:p14="http://schemas.microsoft.com/office/powerpoint/2010/main" val="35816503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ACB56FE-70F6-4A66-A479-3215536E1229}" type="datetimeFigureOut">
              <a:rPr lang="en-US" smtClean="0"/>
              <a:t>6/9/2021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479C7A-DDA1-4950-9DD1-1DAECFA6EF67}" type="slidenum">
              <a:rPr lang="en-US" smtClean="0"/>
              <a:t>‹#›</a:t>
            </a:fld>
            <a:endParaRPr lang="en-US"/>
          </a:p>
        </p:txBody>
      </p:sp>
    </p:spTree>
    <p:extLst>
      <p:ext uri="{BB962C8B-B14F-4D97-AF65-F5344CB8AC3E}">
        <p14:creationId xmlns:p14="http://schemas.microsoft.com/office/powerpoint/2010/main" val="20726857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ACB56FE-70F6-4A66-A479-3215536E1229}" type="datetimeFigureOut">
              <a:rPr lang="en-US" smtClean="0"/>
              <a:t>6/9/2021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479C7A-DDA1-4950-9DD1-1DAECFA6EF67}" type="slidenum">
              <a:rPr lang="en-US" smtClean="0"/>
              <a:t>‹#›</a:t>
            </a:fld>
            <a:endParaRPr lang="en-US"/>
          </a:p>
        </p:txBody>
      </p:sp>
    </p:spTree>
    <p:extLst>
      <p:ext uri="{BB962C8B-B14F-4D97-AF65-F5344CB8AC3E}">
        <p14:creationId xmlns:p14="http://schemas.microsoft.com/office/powerpoint/2010/main" val="2158018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ACB56FE-70F6-4A66-A479-3215536E1229}" type="datetimeFigureOut">
              <a:rPr lang="en-US" smtClean="0"/>
              <a:t>6/9/2021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479C7A-DDA1-4950-9DD1-1DAECFA6EF67}" type="slidenum">
              <a:rPr lang="en-US" smtClean="0"/>
              <a:t>‹#›</a:t>
            </a:fld>
            <a:endParaRPr lang="en-US"/>
          </a:p>
        </p:txBody>
      </p:sp>
    </p:spTree>
    <p:extLst>
      <p:ext uri="{BB962C8B-B14F-4D97-AF65-F5344CB8AC3E}">
        <p14:creationId xmlns:p14="http://schemas.microsoft.com/office/powerpoint/2010/main" val="3963147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ACB56FE-70F6-4A66-A479-3215536E1229}" type="datetimeFigureOut">
              <a:rPr lang="en-US" smtClean="0"/>
              <a:t>6/9/2021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479C7A-DDA1-4950-9DD1-1DAECFA6EF67}" type="slidenum">
              <a:rPr lang="en-US" smtClean="0"/>
              <a:t>‹#›</a:t>
            </a:fld>
            <a:endParaRPr lang="en-US"/>
          </a:p>
        </p:txBody>
      </p:sp>
    </p:spTree>
    <p:extLst>
      <p:ext uri="{BB962C8B-B14F-4D97-AF65-F5344CB8AC3E}">
        <p14:creationId xmlns:p14="http://schemas.microsoft.com/office/powerpoint/2010/main" val="16155403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ACB56FE-70F6-4A66-A479-3215536E1229}" type="datetimeFigureOut">
              <a:rPr lang="en-US" smtClean="0"/>
              <a:t>6/9/2021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9479C7A-DDA1-4950-9DD1-1DAECFA6EF67}" type="slidenum">
              <a:rPr lang="en-US" smtClean="0"/>
              <a:t>‹#›</a:t>
            </a:fld>
            <a:endParaRPr lang="en-US"/>
          </a:p>
        </p:txBody>
      </p:sp>
    </p:spTree>
    <p:extLst>
      <p:ext uri="{BB962C8B-B14F-4D97-AF65-F5344CB8AC3E}">
        <p14:creationId xmlns:p14="http://schemas.microsoft.com/office/powerpoint/2010/main" val="11334166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ACB56FE-70F6-4A66-A479-3215536E1229}" type="datetimeFigureOut">
              <a:rPr lang="en-US" smtClean="0"/>
              <a:t>6/9/2021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9479C7A-DDA1-4950-9DD1-1DAECFA6EF67}" type="slidenum">
              <a:rPr lang="en-US" smtClean="0"/>
              <a:t>‹#›</a:t>
            </a:fld>
            <a:endParaRPr lang="en-US"/>
          </a:p>
        </p:txBody>
      </p:sp>
    </p:spTree>
    <p:extLst>
      <p:ext uri="{BB962C8B-B14F-4D97-AF65-F5344CB8AC3E}">
        <p14:creationId xmlns:p14="http://schemas.microsoft.com/office/powerpoint/2010/main" val="9087356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CB56FE-70F6-4A66-A479-3215536E1229}" type="datetimeFigureOut">
              <a:rPr lang="en-US" smtClean="0"/>
              <a:t>6/9/2021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9479C7A-DDA1-4950-9DD1-1DAECFA6EF67}" type="slidenum">
              <a:rPr lang="en-US" smtClean="0"/>
              <a:t>‹#›</a:t>
            </a:fld>
            <a:endParaRPr lang="en-US"/>
          </a:p>
        </p:txBody>
      </p:sp>
    </p:spTree>
    <p:extLst>
      <p:ext uri="{BB962C8B-B14F-4D97-AF65-F5344CB8AC3E}">
        <p14:creationId xmlns:p14="http://schemas.microsoft.com/office/powerpoint/2010/main" val="37681122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ACB56FE-70F6-4A66-A479-3215536E1229}" type="datetimeFigureOut">
              <a:rPr lang="en-US" smtClean="0"/>
              <a:t>6/9/2021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479C7A-DDA1-4950-9DD1-1DAECFA6EF67}" type="slidenum">
              <a:rPr lang="en-US" smtClean="0"/>
              <a:t>‹#›</a:t>
            </a:fld>
            <a:endParaRPr lang="en-US"/>
          </a:p>
        </p:txBody>
      </p:sp>
    </p:spTree>
    <p:extLst>
      <p:ext uri="{BB962C8B-B14F-4D97-AF65-F5344CB8AC3E}">
        <p14:creationId xmlns:p14="http://schemas.microsoft.com/office/powerpoint/2010/main" val="10254358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ACB56FE-70F6-4A66-A479-3215536E1229}" type="datetimeFigureOut">
              <a:rPr lang="en-US" smtClean="0"/>
              <a:t>6/9/2021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479C7A-DDA1-4950-9DD1-1DAECFA6EF67}" type="slidenum">
              <a:rPr lang="en-US" smtClean="0"/>
              <a:t>‹#›</a:t>
            </a:fld>
            <a:endParaRPr lang="en-US"/>
          </a:p>
        </p:txBody>
      </p:sp>
    </p:spTree>
    <p:extLst>
      <p:ext uri="{BB962C8B-B14F-4D97-AF65-F5344CB8AC3E}">
        <p14:creationId xmlns:p14="http://schemas.microsoft.com/office/powerpoint/2010/main" val="16967690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CB56FE-70F6-4A66-A479-3215536E1229}" type="datetimeFigureOut">
              <a:rPr lang="en-US" smtClean="0"/>
              <a:t>6/9/2021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479C7A-DDA1-4950-9DD1-1DAECFA6EF67}" type="slidenum">
              <a:rPr lang="en-US" smtClean="0"/>
              <a:t>‹#›</a:t>
            </a:fld>
            <a:endParaRPr lang="en-US"/>
          </a:p>
        </p:txBody>
      </p:sp>
    </p:spTree>
    <p:extLst>
      <p:ext uri="{BB962C8B-B14F-4D97-AF65-F5344CB8AC3E}">
        <p14:creationId xmlns:p14="http://schemas.microsoft.com/office/powerpoint/2010/main" val="23467328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slideLayout" Target="../slideLayouts/slideLayout7.xml"/><Relationship Id="rId1" Type="http://schemas.openxmlformats.org/officeDocument/2006/relationships/tags" Target="../tags/tag9.xml"/><Relationship Id="rId4" Type="http://schemas.openxmlformats.org/officeDocument/2006/relationships/image" Target="../media/image12.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tags" Target="../tags/tag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tags" Target="../tags/tag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tags" Target="../tags/tag4.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7.xml"/><Relationship Id="rId1" Type="http://schemas.openxmlformats.org/officeDocument/2006/relationships/tags" Target="../tags/tag5.xml"/></Relationships>
</file>

<file path=ppt/slides/_rels/slide7.xml.rels><?xml version="1.0" encoding="UTF-8" standalone="yes"?>
<Relationships xmlns="http://schemas.openxmlformats.org/package/2006/relationships"><Relationship Id="rId8" Type="http://schemas.openxmlformats.org/officeDocument/2006/relationships/hyperlink" Target="https://www.bing.com/videos/search?q=leg+tuck+and+twist&amp;&amp;view=detail&amp;mid=DAB318A76483800A8D5EDAB318A76483800A8D5E&amp;&amp;FORM=VRDGAR&amp;ru=%2Fvideos%2Fsearch%3Fq%3Dleg%2520tuck%2520and%2520twist%26qs%3Dn%26form%3DQBVR%26sp%3D-1%26ghc%3D1%26pq%3Dleg%2520tuck%2520and%2520twist%26sc%3D7-18%26sk%3D%26cvid%3D15C231D7A36F41459725993D5683524D" TargetMode="External"/><Relationship Id="rId3" Type="http://schemas.openxmlformats.org/officeDocument/2006/relationships/hyperlink" Target="https://www.bing.com/videos/search?q=physical+fitness+funny+video&amp;&amp;view=detail&amp;mid=1917064E2EB3BC212F311917064E2EB3BC212F31&amp;&amp;FORM=VRDGAR&amp;ru=%2Fvideos%2Fsearch%3Fq%3Dphysical%2Bfitness%2Bfunny%2Bvideo%26FORM%3DHDRSC4" TargetMode="External"/><Relationship Id="rId7" Type="http://schemas.openxmlformats.org/officeDocument/2006/relationships/hyperlink" Target="https://www.bing.com/videos/search?q=army+bent+leg+raise&amp;&amp;view=detail&amp;mid=A5CC4764C02D7C078CA2A5CC4764C02D7C078CA2&amp;&amp;FORM=VRDGAR&amp;ru=%2Fvideos%2Fsearch%3Fq%3Darmy%2Bbent%2Bleg%2Braise%26FORM%3DHDRSC4" TargetMode="External"/><Relationship Id="rId2" Type="http://schemas.openxmlformats.org/officeDocument/2006/relationships/slideLayout" Target="../slideLayouts/slideLayout7.xml"/><Relationship Id="rId1" Type="http://schemas.openxmlformats.org/officeDocument/2006/relationships/tags" Target="../tags/tag6.xml"/><Relationship Id="rId6" Type="http://schemas.openxmlformats.org/officeDocument/2006/relationships/hyperlink" Target="https://www.bing.com/videos/search?q=army+acft+leg+tuck&amp;&amp;view=detail&amp;mid=3AF39750FAE4985C0A963AF39750FAE4985C0A96&amp;&amp;FORM=VRDGAR&amp;ru=%2Fvideos%2Fsearch%3Fq%3Darmy%2Bacft%2Bleg%2Btuck%26FORM%3DHDRSC4" TargetMode="External"/><Relationship Id="rId5" Type="http://schemas.openxmlformats.org/officeDocument/2006/relationships/image" Target="../media/image7.jpeg"/><Relationship Id="rId4" Type="http://schemas.openxmlformats.org/officeDocument/2006/relationships/image" Target="../media/image6.png"/><Relationship Id="rId9" Type="http://schemas.openxmlformats.org/officeDocument/2006/relationships/hyperlink" Target="https://www.bing.com/videos/search?q=alternate+grip+pull&amp;&amp;view=detail&amp;mid=49039B37F4A21FB4394C49039B37F4A21FB4394C&amp;&amp;FORM=VRDGAR&amp;ru=%2Fvideos%2Fsearch%3Fq%3Dalternate%2520grip%2520pull%26qs%3Dn%26form%3DQBVR%26sp%3D-1%26pq%3Dalternate%2520grip%2520pull%26sc%3D2-19%26sk%3D%26cvid%3DB5D59F75C32D4C30BD9ACF561ED44907"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slideLayout" Target="../slideLayouts/slideLayout7.xml"/><Relationship Id="rId1" Type="http://schemas.openxmlformats.org/officeDocument/2006/relationships/tags" Target="../tags/tag7.xml"/><Relationship Id="rId4" Type="http://schemas.openxmlformats.org/officeDocument/2006/relationships/image" Target="../media/image9.jpeg"/></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slideLayout" Target="../slideLayouts/slideLayout7.xml"/><Relationship Id="rId1" Type="http://schemas.openxmlformats.org/officeDocument/2006/relationships/tags" Target="../tags/tag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57845966-6EFC-468A-9CC7-BAB4B95854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4000"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12" name="Picture 11">
            <a:extLst>
              <a:ext uri="{FF2B5EF4-FFF2-40B4-BE49-F238E27FC236}">
                <a16:creationId xmlns:a16="http://schemas.microsoft.com/office/drawing/2014/main" id="{75554383-98AF-4A47-BB65-705FAAA4BE6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l="12500" r="12500"/>
          <a:stretch/>
        </p:blipFill>
        <p:spPr>
          <a:xfrm>
            <a:off x="0" y="0"/>
            <a:ext cx="9144000" cy="6858000"/>
          </a:xfrm>
          <a:prstGeom prst="rect">
            <a:avLst/>
          </a:prstGeom>
        </p:spPr>
      </p:pic>
      <p:sp>
        <p:nvSpPr>
          <p:cNvPr id="14" name="Freeform: Shape 13">
            <a:extLst>
              <a:ext uri="{FF2B5EF4-FFF2-40B4-BE49-F238E27FC236}">
                <a16:creationId xmlns:a16="http://schemas.microsoft.com/office/drawing/2014/main" id="{ADAD1991-FFD1-4E94-ABAB-7560D33008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55410" y="-3970"/>
            <a:ext cx="7748362" cy="6874811"/>
          </a:xfrm>
          <a:custGeom>
            <a:avLst/>
            <a:gdLst>
              <a:gd name="connsiteX0" fmla="*/ 2232159 w 7837716"/>
              <a:gd name="connsiteY0" fmla="*/ 0 h 6858000"/>
              <a:gd name="connsiteX1" fmla="*/ 5605557 w 7837716"/>
              <a:gd name="connsiteY1" fmla="*/ 0 h 6858000"/>
              <a:gd name="connsiteX2" fmla="*/ 5617845 w 7837716"/>
              <a:gd name="connsiteY2" fmla="*/ 5384 h 6858000"/>
              <a:gd name="connsiteX3" fmla="*/ 7837716 w 7837716"/>
              <a:gd name="connsiteY3" fmla="*/ 3429000 h 6858000"/>
              <a:gd name="connsiteX4" fmla="*/ 5617845 w 7837716"/>
              <a:gd name="connsiteY4" fmla="*/ 6852616 h 6858000"/>
              <a:gd name="connsiteX5" fmla="*/ 5605557 w 7837716"/>
              <a:gd name="connsiteY5" fmla="*/ 6858000 h 6858000"/>
              <a:gd name="connsiteX6" fmla="*/ 2232159 w 7837716"/>
              <a:gd name="connsiteY6" fmla="*/ 6858000 h 6858000"/>
              <a:gd name="connsiteX7" fmla="*/ 2219871 w 7837716"/>
              <a:gd name="connsiteY7" fmla="*/ 6852616 h 6858000"/>
              <a:gd name="connsiteX8" fmla="*/ 0 w 7837716"/>
              <a:gd name="connsiteY8" fmla="*/ 3429000 h 6858000"/>
              <a:gd name="connsiteX9" fmla="*/ 2219871 w 7837716"/>
              <a:gd name="connsiteY9" fmla="*/ 538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837716" h="6858000">
                <a:moveTo>
                  <a:pt x="2232159" y="0"/>
                </a:moveTo>
                <a:lnTo>
                  <a:pt x="5605557" y="0"/>
                </a:lnTo>
                <a:lnTo>
                  <a:pt x="5617845" y="5384"/>
                </a:lnTo>
                <a:cubicBezTo>
                  <a:pt x="6931322" y="618789"/>
                  <a:pt x="7837716" y="1921305"/>
                  <a:pt x="7837716" y="3429000"/>
                </a:cubicBezTo>
                <a:cubicBezTo>
                  <a:pt x="7837716" y="4936696"/>
                  <a:pt x="6931322" y="6239212"/>
                  <a:pt x="5617845" y="6852616"/>
                </a:cubicBezTo>
                <a:lnTo>
                  <a:pt x="5605557" y="6858000"/>
                </a:lnTo>
                <a:lnTo>
                  <a:pt x="2232159" y="6858000"/>
                </a:lnTo>
                <a:lnTo>
                  <a:pt x="2219871" y="6852616"/>
                </a:lnTo>
                <a:cubicBezTo>
                  <a:pt x="906394" y="6239212"/>
                  <a:pt x="0" y="4936696"/>
                  <a:pt x="0" y="3429000"/>
                </a:cubicBezTo>
                <a:cubicBezTo>
                  <a:pt x="0" y="1921305"/>
                  <a:pt x="906394" y="618789"/>
                  <a:pt x="2219871" y="5384"/>
                </a:cubicBezTo>
                <a:close/>
              </a:path>
            </a:pathLst>
          </a:custGeom>
          <a:solidFill>
            <a:schemeClr val="bg1"/>
          </a:solidFill>
          <a:ln>
            <a:gradFill>
              <a:gsLst>
                <a:gs pos="0">
                  <a:schemeClr val="accent1">
                    <a:lumMod val="40000"/>
                    <a:lumOff val="60000"/>
                  </a:schemeClr>
                </a:gs>
                <a:gs pos="23000">
                  <a:schemeClr val="accent1">
                    <a:lumMod val="45000"/>
                    <a:lumOff val="55000"/>
                  </a:schemeClr>
                </a:gs>
                <a:gs pos="83000">
                  <a:schemeClr val="bg2">
                    <a:lumMod val="82000"/>
                  </a:schemeClr>
                </a:gs>
                <a:gs pos="100000">
                  <a:schemeClr val="bg2">
                    <a:lumMod val="87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350"/>
          </a:p>
        </p:txBody>
      </p:sp>
      <p:pic>
        <p:nvPicPr>
          <p:cNvPr id="4" name="Picture 2" descr="See the source image">
            <a:extLst>
              <a:ext uri="{FF2B5EF4-FFF2-40B4-BE49-F238E27FC236}">
                <a16:creationId xmlns:a16="http://schemas.microsoft.com/office/drawing/2014/main" id="{A6D39244-252F-4713-A2DD-28B352BC6547}"/>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19025" y="-12840"/>
            <a:ext cx="1336089" cy="88926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See the source image">
            <a:extLst>
              <a:ext uri="{FF2B5EF4-FFF2-40B4-BE49-F238E27FC236}">
                <a16:creationId xmlns:a16="http://schemas.microsoft.com/office/drawing/2014/main" id="{C0CA0146-54A7-4653-B4DB-A0EFB7F10AA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532381" y="53613"/>
            <a:ext cx="556414" cy="646332"/>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D3BBECC9-1516-4B11-B340-F25AB35FDB05}"/>
              </a:ext>
            </a:extLst>
          </p:cNvPr>
          <p:cNvSpPr/>
          <p:nvPr/>
        </p:nvSpPr>
        <p:spPr>
          <a:xfrm>
            <a:off x="1213157" y="913732"/>
            <a:ext cx="6632868" cy="707886"/>
          </a:xfrm>
          <a:prstGeom prst="rect">
            <a:avLst/>
          </a:prstGeom>
          <a:noFill/>
        </p:spPr>
        <p:txBody>
          <a:bodyPr wrap="square" lIns="91440" tIns="45720" rIns="91440" bIns="45720">
            <a:spAutoFit/>
          </a:bodyPr>
          <a:lstStyle/>
          <a:p>
            <a:pPr algn="ctr"/>
            <a:r>
              <a:rPr lang="en-US" sz="2000"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The Army Combat Fitness Test (ACFT) Leg-Tuck Event Instructional Unit</a:t>
            </a:r>
            <a:endParaRPr lang="en-US" sz="2000" b="0" cap="none" spc="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
        <p:nvSpPr>
          <p:cNvPr id="11" name="Rectangle 10">
            <a:extLst>
              <a:ext uri="{FF2B5EF4-FFF2-40B4-BE49-F238E27FC236}">
                <a16:creationId xmlns:a16="http://schemas.microsoft.com/office/drawing/2014/main" id="{8F552F4A-6985-42A5-92EF-66B885A9C2E6}"/>
              </a:ext>
            </a:extLst>
          </p:cNvPr>
          <p:cNvSpPr/>
          <p:nvPr/>
        </p:nvSpPr>
        <p:spPr>
          <a:xfrm>
            <a:off x="1432669" y="4916679"/>
            <a:ext cx="6632868" cy="1200329"/>
          </a:xfrm>
          <a:prstGeom prst="rect">
            <a:avLst/>
          </a:prstGeom>
          <a:noFill/>
        </p:spPr>
        <p:txBody>
          <a:bodyPr wrap="square" lIns="91440" tIns="45720" rIns="91440" bIns="45720">
            <a:spAutoFit/>
          </a:bodyPr>
          <a:lstStyle/>
          <a:p>
            <a:pPr algn="ctr"/>
            <a:r>
              <a:rPr lang="en-US" sz="1200" b="0" cap="none" spc="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Kevin M. Schuller</a:t>
            </a:r>
          </a:p>
          <a:p>
            <a:pPr algn="ctr"/>
            <a:r>
              <a:rPr lang="en-US" sz="1200"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IDE 737-Advanced Instructional Design (Capstone)</a:t>
            </a:r>
          </a:p>
          <a:p>
            <a:pPr algn="ctr"/>
            <a:r>
              <a:rPr lang="en-US" sz="1200"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26 May 2021</a:t>
            </a:r>
          </a:p>
          <a:p>
            <a:pPr algn="ctr"/>
            <a:r>
              <a:rPr lang="en-US" sz="1200" b="0" cap="none" spc="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Professor</a:t>
            </a:r>
          </a:p>
          <a:p>
            <a:pPr algn="ctr"/>
            <a:r>
              <a:rPr lang="en-US" sz="1200"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Dr Tiffany Koszalka</a:t>
            </a:r>
          </a:p>
          <a:p>
            <a:pPr algn="ctr"/>
            <a:r>
              <a:rPr lang="en-US" sz="1200" b="0" cap="none" spc="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Syracuse University</a:t>
            </a:r>
          </a:p>
        </p:txBody>
      </p:sp>
      <p:pic>
        <p:nvPicPr>
          <p:cNvPr id="1026" name="Picture 2" descr="See the source image">
            <a:extLst>
              <a:ext uri="{FF2B5EF4-FFF2-40B4-BE49-F238E27FC236}">
                <a16:creationId xmlns:a16="http://schemas.microsoft.com/office/drawing/2014/main" id="{85DCFBE5-5612-41BE-9DC0-BF6274BF83A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18895" y="1758453"/>
            <a:ext cx="3021391" cy="30213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49699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1778067946"/>
              </p:ext>
            </p:extLst>
          </p:nvPr>
        </p:nvGraphicFramePr>
        <p:xfrm>
          <a:off x="253284" y="85491"/>
          <a:ext cx="8637432" cy="6687017"/>
        </p:xfrm>
        <a:graphic>
          <a:graphicData uri="http://schemas.openxmlformats.org/drawingml/2006/table">
            <a:tbl>
              <a:tblPr firstRow="1" bandRow="1">
                <a:tableStyleId>{5C22544A-7EE6-4342-B048-85BDC9FD1C3A}</a:tableStyleId>
              </a:tblPr>
              <a:tblGrid>
                <a:gridCol w="4318716">
                  <a:extLst>
                    <a:ext uri="{9D8B030D-6E8A-4147-A177-3AD203B41FA5}">
                      <a16:colId xmlns:a16="http://schemas.microsoft.com/office/drawing/2014/main" val="20000"/>
                    </a:ext>
                  </a:extLst>
                </a:gridCol>
                <a:gridCol w="4318716">
                  <a:extLst>
                    <a:ext uri="{9D8B030D-6E8A-4147-A177-3AD203B41FA5}">
                      <a16:colId xmlns:a16="http://schemas.microsoft.com/office/drawing/2014/main" val="20001"/>
                    </a:ext>
                  </a:extLst>
                </a:gridCol>
              </a:tblGrid>
              <a:tr h="427662">
                <a:tc gridSpan="2">
                  <a:txBody>
                    <a:bodyPr/>
                    <a:lstStyle/>
                    <a:p>
                      <a:r>
                        <a:rPr lang="en-US" sz="1200" dirty="0">
                          <a:solidFill>
                            <a:schemeClr val="tx1"/>
                          </a:solidFill>
                          <a:latin typeface="Times New Roman" panose="02020603050405020304" pitchFamily="18" charset="0"/>
                          <a:cs typeface="Times New Roman" panose="02020603050405020304" pitchFamily="18" charset="0"/>
                        </a:rPr>
                        <a:t>Unit Title: </a:t>
                      </a:r>
                      <a:r>
                        <a:rPr lang="en-US" sz="1200" b="0" dirty="0">
                          <a:solidFill>
                            <a:schemeClr val="tx1"/>
                          </a:solidFill>
                          <a:latin typeface="Times New Roman" panose="02020603050405020304" pitchFamily="18" charset="0"/>
                          <a:cs typeface="Times New Roman" panose="02020603050405020304" pitchFamily="18" charset="0"/>
                        </a:rPr>
                        <a:t>The ACFT Leg Tuck Event</a:t>
                      </a:r>
                      <a:endParaRPr lang="en-US" sz="1200" b="0" dirty="0">
                        <a:solidFill>
                          <a:schemeClr val="accent1">
                            <a:lumMod val="75000"/>
                          </a:schemeClr>
                        </a:solidFill>
                        <a:latin typeface="Times New Roman" panose="02020603050405020304" pitchFamily="18" charset="0"/>
                        <a:cs typeface="Times New Roman" panose="02020603050405020304" pitchFamily="18" charset="0"/>
                      </a:endParaRPr>
                    </a:p>
                    <a:p>
                      <a:pPr>
                        <a:tabLst>
                          <a:tab pos="6683375" algn="l"/>
                        </a:tabLst>
                      </a:pPr>
                      <a:r>
                        <a:rPr lang="en-US" sz="1200" dirty="0">
                          <a:solidFill>
                            <a:schemeClr val="tx1"/>
                          </a:solidFill>
                          <a:latin typeface="Times New Roman" panose="02020603050405020304" pitchFamily="18" charset="0"/>
                          <a:cs typeface="Times New Roman" panose="02020603050405020304" pitchFamily="18" charset="0"/>
                        </a:rPr>
                        <a:t>Activity Title:</a:t>
                      </a:r>
                      <a:r>
                        <a:rPr lang="en-US" sz="1200" b="0" dirty="0">
                          <a:solidFill>
                            <a:schemeClr val="tx1"/>
                          </a:solidFill>
                          <a:latin typeface="Times New Roman" panose="02020603050405020304" pitchFamily="18" charset="0"/>
                          <a:cs typeface="Times New Roman" panose="02020603050405020304" pitchFamily="18" charset="0"/>
                        </a:rPr>
                        <a:t> Evaluation/Conclusion                                                                                                               </a:t>
                      </a:r>
                      <a:r>
                        <a:rPr lang="en-US" sz="1200" baseline="0" dirty="0">
                          <a:solidFill>
                            <a:schemeClr val="tx1"/>
                          </a:solidFill>
                          <a:latin typeface="Times New Roman" panose="02020603050405020304" pitchFamily="18" charset="0"/>
                          <a:cs typeface="Times New Roman" panose="02020603050405020304" pitchFamily="18" charset="0"/>
                        </a:rPr>
                        <a:t>Estimated Time:</a:t>
                      </a:r>
                      <a:r>
                        <a:rPr lang="en-US" sz="1200" baseline="0" dirty="0">
                          <a:solidFill>
                            <a:schemeClr val="accent1">
                              <a:lumMod val="75000"/>
                            </a:schemeClr>
                          </a:solidFill>
                          <a:latin typeface="Times New Roman" panose="02020603050405020304" pitchFamily="18" charset="0"/>
                          <a:cs typeface="Times New Roman" panose="02020603050405020304" pitchFamily="18" charset="0"/>
                        </a:rPr>
                        <a:t> </a:t>
                      </a:r>
                      <a:r>
                        <a:rPr lang="en-US" sz="1200" b="0" baseline="0" dirty="0">
                          <a:solidFill>
                            <a:schemeClr val="tx1"/>
                          </a:solidFill>
                          <a:latin typeface="Times New Roman" panose="02020603050405020304" pitchFamily="18" charset="0"/>
                          <a:cs typeface="Times New Roman" panose="02020603050405020304" pitchFamily="18" charset="0"/>
                        </a:rPr>
                        <a:t>30 Minutes</a:t>
                      </a:r>
                      <a:endParaRPr lang="en-US" sz="1200" b="0" dirty="0">
                        <a:solidFill>
                          <a:schemeClr val="tx1"/>
                        </a:solidFill>
                        <a:latin typeface="Times New Roman" panose="02020603050405020304" pitchFamily="18" charset="0"/>
                        <a:cs typeface="Times New Roman" panose="02020603050405020304" pitchFamily="18" charset="0"/>
                      </a:endParaRPr>
                    </a:p>
                  </a:txBody>
                  <a:tcPr>
                    <a:lnL w="38100" cap="flat" cmpd="sng" algn="ctr">
                      <a:solidFill>
                        <a:srgbClr val="0000CC"/>
                      </a:solidFill>
                      <a:prstDash val="solid"/>
                      <a:round/>
                      <a:headEnd type="none" w="med" len="med"/>
                      <a:tailEnd type="none" w="med" len="med"/>
                    </a:lnL>
                    <a:lnR w="38100" cap="flat" cmpd="sng" algn="ctr">
                      <a:solidFill>
                        <a:srgbClr val="0000CC"/>
                      </a:solidFill>
                      <a:prstDash val="solid"/>
                      <a:round/>
                      <a:headEnd type="none" w="med" len="med"/>
                      <a:tailEnd type="none" w="med" len="med"/>
                    </a:lnR>
                    <a:lnT w="38100" cap="flat" cmpd="sng" algn="ctr">
                      <a:solidFill>
                        <a:srgbClr val="0000CC"/>
                      </a:solidFill>
                      <a:prstDash val="solid"/>
                      <a:round/>
                      <a:headEnd type="none" w="med" len="med"/>
                      <a:tailEnd type="none" w="med" len="med"/>
                    </a:lnT>
                    <a:lnB w="38100" cap="flat" cmpd="sng" algn="ctr">
                      <a:solidFill>
                        <a:srgbClr val="0000CC"/>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026641">
                <a:tc rowSpan="3">
                  <a:txBody>
                    <a:bodyPr/>
                    <a:lstStyle/>
                    <a:p>
                      <a:endParaRPr lang="en-US" sz="1200" dirty="0">
                        <a:solidFill>
                          <a:schemeClr val="tx1"/>
                        </a:solidFill>
                        <a:latin typeface="+mn-lt"/>
                        <a:cs typeface="Times New Roman" panose="02020603050405020304" pitchFamily="18" charset="0"/>
                      </a:endParaRPr>
                    </a:p>
                    <a:p>
                      <a:endParaRPr lang="en-US" sz="1200" dirty="0">
                        <a:solidFill>
                          <a:schemeClr val="tx1"/>
                        </a:solidFill>
                        <a:latin typeface="+mn-lt"/>
                        <a:cs typeface="Times New Roman" panose="02020603050405020304" pitchFamily="18" charset="0"/>
                      </a:endParaRPr>
                    </a:p>
                    <a:p>
                      <a:endParaRPr lang="en-US" sz="1200" dirty="0">
                        <a:solidFill>
                          <a:schemeClr val="tx1"/>
                        </a:solidFill>
                        <a:latin typeface="+mn-lt"/>
                        <a:cs typeface="Times New Roman" panose="02020603050405020304" pitchFamily="18" charset="0"/>
                      </a:endParaRPr>
                    </a:p>
                    <a:p>
                      <a:endParaRPr lang="en-US" sz="1200" dirty="0">
                        <a:solidFill>
                          <a:schemeClr val="tx1"/>
                        </a:solidFill>
                        <a:latin typeface="+mn-lt"/>
                        <a:cs typeface="Times New Roman" panose="02020603050405020304" pitchFamily="18" charset="0"/>
                      </a:endParaRPr>
                    </a:p>
                    <a:p>
                      <a:endParaRPr lang="en-US" sz="1200" dirty="0">
                        <a:solidFill>
                          <a:schemeClr val="tx1"/>
                        </a:solidFill>
                        <a:latin typeface="+mn-lt"/>
                        <a:cs typeface="Times New Roman" panose="02020603050405020304" pitchFamily="18" charset="0"/>
                      </a:endParaRPr>
                    </a:p>
                    <a:p>
                      <a:endParaRPr lang="en-US" sz="1200" dirty="0">
                        <a:solidFill>
                          <a:schemeClr val="tx1"/>
                        </a:solidFill>
                        <a:latin typeface="+mn-lt"/>
                        <a:cs typeface="Times New Roman" panose="02020603050405020304" pitchFamily="18" charset="0"/>
                      </a:endParaRPr>
                    </a:p>
                    <a:p>
                      <a:endParaRPr lang="en-US" sz="1200" dirty="0">
                        <a:solidFill>
                          <a:schemeClr val="tx1"/>
                        </a:solidFill>
                        <a:latin typeface="+mn-lt"/>
                        <a:cs typeface="Times New Roman" panose="02020603050405020304" pitchFamily="18" charset="0"/>
                      </a:endParaRPr>
                    </a:p>
                    <a:p>
                      <a:endParaRPr lang="en-US" sz="1200" dirty="0">
                        <a:solidFill>
                          <a:schemeClr val="tx1"/>
                        </a:solidFill>
                        <a:latin typeface="+mn-lt"/>
                        <a:cs typeface="Times New Roman" panose="02020603050405020304" pitchFamily="18" charset="0"/>
                      </a:endParaRPr>
                    </a:p>
                    <a:p>
                      <a:endParaRPr lang="en-US" sz="1200" dirty="0">
                        <a:solidFill>
                          <a:schemeClr val="tx1"/>
                        </a:solidFill>
                        <a:latin typeface="+mn-lt"/>
                        <a:cs typeface="Times New Roman" panose="02020603050405020304" pitchFamily="18" charset="0"/>
                      </a:endParaRPr>
                    </a:p>
                    <a:p>
                      <a:endParaRPr lang="en-US" sz="1200" dirty="0">
                        <a:solidFill>
                          <a:schemeClr val="tx1"/>
                        </a:solidFill>
                        <a:latin typeface="+mn-lt"/>
                        <a:cs typeface="Times New Roman" panose="02020603050405020304" pitchFamily="18" charset="0"/>
                      </a:endParaRPr>
                    </a:p>
                    <a:p>
                      <a:endParaRPr lang="en-US" sz="1200" dirty="0">
                        <a:solidFill>
                          <a:schemeClr val="tx1"/>
                        </a:solidFill>
                        <a:latin typeface="+mn-lt"/>
                        <a:cs typeface="Times New Roman" panose="02020603050405020304" pitchFamily="18" charset="0"/>
                      </a:endParaRPr>
                    </a:p>
                    <a:p>
                      <a:endParaRPr lang="en-US" sz="1200" dirty="0">
                        <a:solidFill>
                          <a:schemeClr val="tx1"/>
                        </a:solidFill>
                        <a:latin typeface="+mn-lt"/>
                        <a:cs typeface="Times New Roman" panose="02020603050405020304" pitchFamily="18" charset="0"/>
                      </a:endParaRPr>
                    </a:p>
                  </a:txBody>
                  <a:tcPr>
                    <a:lnL w="38100" cap="flat" cmpd="sng" algn="ctr">
                      <a:solidFill>
                        <a:srgbClr val="0000CC"/>
                      </a:solidFill>
                      <a:prstDash val="solid"/>
                      <a:round/>
                      <a:headEnd type="none" w="med" len="med"/>
                      <a:tailEnd type="none" w="med" len="med"/>
                    </a:lnL>
                    <a:lnR w="38100" cap="flat" cmpd="sng" algn="ctr">
                      <a:solidFill>
                        <a:srgbClr val="0000CC"/>
                      </a:solidFill>
                      <a:prstDash val="solid"/>
                      <a:round/>
                      <a:headEnd type="none" w="med" len="med"/>
                      <a:tailEnd type="none" w="med" len="med"/>
                    </a:lnR>
                    <a:lnT w="38100" cap="flat" cmpd="sng" algn="ctr">
                      <a:solidFill>
                        <a:srgbClr val="0000CC"/>
                      </a:solidFill>
                      <a:prstDash val="solid"/>
                      <a:round/>
                      <a:headEnd type="none" w="med" len="med"/>
                      <a:tailEnd type="none" w="med" len="med"/>
                    </a:lnT>
                    <a:lnB w="38100" cap="flat" cmpd="sng" algn="ctr">
                      <a:solidFill>
                        <a:srgbClr val="0000CC"/>
                      </a:solidFill>
                      <a:prstDash val="solid"/>
                      <a:round/>
                      <a:headEnd type="none" w="med" len="med"/>
                      <a:tailEnd type="none" w="med" len="med"/>
                    </a:lnB>
                    <a:noFill/>
                  </a:tcPr>
                </a:tc>
                <a:tc>
                  <a: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1050" b="1" dirty="0">
                          <a:solidFill>
                            <a:schemeClr val="tx1"/>
                          </a:solidFill>
                          <a:latin typeface="Times New Roman" panose="02020603050405020304" pitchFamily="18" charset="0"/>
                          <a:cs typeface="Times New Roman" panose="02020603050405020304" pitchFamily="18" charset="0"/>
                        </a:rPr>
                        <a:t>Instructional Activity Description</a:t>
                      </a:r>
                    </a:p>
                    <a:p>
                      <a:pPr marL="171450" marR="0" lvl="0" indent="-17145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1050" b="0" dirty="0">
                          <a:solidFill>
                            <a:schemeClr val="tx1"/>
                          </a:solidFill>
                          <a:latin typeface="Times New Roman" panose="02020603050405020304" pitchFamily="18" charset="0"/>
                          <a:cs typeface="Times New Roman" panose="02020603050405020304" pitchFamily="18" charset="0"/>
                        </a:rPr>
                        <a:t>Students will conduct a short ten question written post test followed by an assessed practical demonstration of the leg tuck and three training exercises</a:t>
                      </a:r>
                    </a:p>
                    <a:p>
                      <a:pPr marL="171450" marR="0" lvl="0" indent="-17145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1050" b="0" dirty="0">
                          <a:solidFill>
                            <a:schemeClr val="tx1"/>
                          </a:solidFill>
                          <a:latin typeface="Times New Roman" panose="02020603050405020304" pitchFamily="18" charset="0"/>
                          <a:cs typeface="Times New Roman" panose="02020603050405020304" pitchFamily="18" charset="0"/>
                        </a:rPr>
                        <a:t>Students will conduct a 15-question post course survey focused on instructional unit </a:t>
                      </a:r>
                    </a:p>
                    <a:p>
                      <a:pPr marL="171450" marR="0" lvl="0" indent="-17145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1050" b="0" dirty="0">
                          <a:solidFill>
                            <a:schemeClr val="tx1"/>
                          </a:solidFill>
                          <a:latin typeface="Times New Roman" panose="02020603050405020304" pitchFamily="18" charset="0"/>
                          <a:cs typeface="Times New Roman" panose="02020603050405020304" pitchFamily="18" charset="0"/>
                        </a:rPr>
                        <a:t>Students will turn in applicable course materials back to instructor</a:t>
                      </a:r>
                    </a:p>
                    <a:p>
                      <a:pPr marL="171450" marR="0" lvl="0" indent="-17145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1050" b="0" dirty="0">
                          <a:solidFill>
                            <a:schemeClr val="tx1"/>
                          </a:solidFill>
                          <a:latin typeface="Times New Roman" panose="02020603050405020304" pitchFamily="18" charset="0"/>
                          <a:cs typeface="Times New Roman" panose="02020603050405020304" pitchFamily="18" charset="0"/>
                        </a:rPr>
                        <a:t>Students who successfully pass written and practical application assessments will receive certificate of training for ACFT leg tuck</a:t>
                      </a:r>
                      <a:endParaRPr lang="en-US" sz="1050" b="1" dirty="0">
                        <a:solidFill>
                          <a:schemeClr val="tx1"/>
                        </a:solidFill>
                        <a:latin typeface="Times New Roman" panose="02020603050405020304" pitchFamily="18" charset="0"/>
                        <a:cs typeface="Times New Roman" panose="02020603050405020304" pitchFamily="18" charset="0"/>
                      </a:endParaRPr>
                    </a:p>
                  </a:txBody>
                  <a:tcPr>
                    <a:lnL w="38100" cap="flat" cmpd="sng" algn="ctr">
                      <a:solidFill>
                        <a:srgbClr val="0000CC"/>
                      </a:solidFill>
                      <a:prstDash val="solid"/>
                      <a:round/>
                      <a:headEnd type="none" w="med" len="med"/>
                      <a:tailEnd type="none" w="med" len="med"/>
                    </a:lnL>
                    <a:lnR w="38100" cap="flat" cmpd="sng" algn="ctr">
                      <a:solidFill>
                        <a:srgbClr val="0000CC"/>
                      </a:solidFill>
                      <a:prstDash val="solid"/>
                      <a:round/>
                      <a:headEnd type="none" w="med" len="med"/>
                      <a:tailEnd type="none" w="med" len="med"/>
                    </a:lnR>
                    <a:lnT w="38100" cap="flat" cmpd="sng" algn="ctr">
                      <a:solidFill>
                        <a:srgbClr val="0000CC"/>
                      </a:solidFill>
                      <a:prstDash val="solid"/>
                      <a:round/>
                      <a:headEnd type="none" w="med" len="med"/>
                      <a:tailEnd type="none" w="med" len="med"/>
                    </a:lnT>
                    <a:lnB w="38100" cap="flat" cmpd="sng" algn="ctr">
                      <a:solidFill>
                        <a:srgbClr val="0000CC"/>
                      </a:solidFill>
                      <a:prstDash val="solid"/>
                      <a:round/>
                      <a:headEnd type="none" w="med" len="med"/>
                      <a:tailEnd type="none" w="med" len="med"/>
                    </a:lnB>
                    <a:noFill/>
                  </a:tcPr>
                </a:tc>
                <a:extLst>
                  <a:ext uri="{0D108BD9-81ED-4DB2-BD59-A6C34878D82A}">
                    <a16:rowId xmlns:a16="http://schemas.microsoft.com/office/drawing/2014/main" val="10001"/>
                  </a:ext>
                </a:extLst>
              </a:tr>
              <a:tr h="833940">
                <a:tc v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0000"/>
                        </a:lnSpc>
                      </a:pPr>
                      <a:r>
                        <a:rPr lang="en-US" sz="1050" b="1" dirty="0">
                          <a:solidFill>
                            <a:schemeClr val="tx1"/>
                          </a:solidFill>
                          <a:latin typeface="Times New Roman" panose="02020603050405020304" pitchFamily="18" charset="0"/>
                          <a:cs typeface="Times New Roman" panose="02020603050405020304" pitchFamily="18" charset="0"/>
                        </a:rPr>
                        <a:t>Activity Deliverables/Outcomes: </a:t>
                      </a:r>
                    </a:p>
                    <a:p>
                      <a:pPr marL="171450" indent="-171450">
                        <a:buFont typeface="Arial" panose="020B0604020202020204" pitchFamily="34" charset="0"/>
                        <a:buChar char="•"/>
                      </a:pPr>
                      <a:r>
                        <a:rPr lang="en-US" sz="1050" b="0" dirty="0">
                          <a:solidFill>
                            <a:schemeClr val="tx1"/>
                          </a:solidFill>
                          <a:latin typeface="Times New Roman" panose="02020603050405020304" pitchFamily="18" charset="0"/>
                          <a:cs typeface="Times New Roman" panose="02020603050405020304" pitchFamily="18" charset="0"/>
                        </a:rPr>
                        <a:t>Provide students with practical demonstration of content (crawl, walk, run) method</a:t>
                      </a:r>
                    </a:p>
                    <a:p>
                      <a:pPr marL="171450" indent="-171450">
                        <a:buFont typeface="Arial" panose="020B0604020202020204" pitchFamily="34" charset="0"/>
                        <a:buChar char="•"/>
                      </a:pPr>
                      <a:r>
                        <a:rPr lang="en-US" sz="1050" b="0" dirty="0">
                          <a:solidFill>
                            <a:schemeClr val="tx1"/>
                          </a:solidFill>
                          <a:latin typeface="Times New Roman" panose="02020603050405020304" pitchFamily="18" charset="0"/>
                          <a:cs typeface="Times New Roman" panose="02020603050405020304" pitchFamily="18" charset="0"/>
                        </a:rPr>
                        <a:t>Students will apply new knowledge into practical application</a:t>
                      </a:r>
                      <a:endParaRPr lang="en-US" sz="1050" b="1" dirty="0">
                        <a:solidFill>
                          <a:schemeClr val="tx1"/>
                        </a:solidFill>
                        <a:latin typeface="Times New Roman" panose="02020603050405020304" pitchFamily="18" charset="0"/>
                        <a:cs typeface="Times New Roman" panose="02020603050405020304" pitchFamily="18" charset="0"/>
                      </a:endParaRPr>
                    </a:p>
                  </a:txBody>
                  <a:tcPr>
                    <a:lnL w="38100" cap="flat" cmpd="sng" algn="ctr">
                      <a:solidFill>
                        <a:srgbClr val="0000CC"/>
                      </a:solidFill>
                      <a:prstDash val="solid"/>
                      <a:round/>
                      <a:headEnd type="none" w="med" len="med"/>
                      <a:tailEnd type="none" w="med" len="med"/>
                    </a:lnL>
                    <a:lnR w="38100" cap="flat" cmpd="sng" algn="ctr">
                      <a:solidFill>
                        <a:srgbClr val="0000CC"/>
                      </a:solidFill>
                      <a:prstDash val="solid"/>
                      <a:round/>
                      <a:headEnd type="none" w="med" len="med"/>
                      <a:tailEnd type="none" w="med" len="med"/>
                    </a:lnR>
                    <a:lnT w="38100" cap="flat" cmpd="sng" algn="ctr">
                      <a:solidFill>
                        <a:srgbClr val="0000CC"/>
                      </a:solidFill>
                      <a:prstDash val="solid"/>
                      <a:round/>
                      <a:headEnd type="none" w="med" len="med"/>
                      <a:tailEnd type="none" w="med" len="med"/>
                    </a:lnT>
                    <a:lnB w="38100" cap="flat" cmpd="sng" algn="ctr">
                      <a:solidFill>
                        <a:srgbClr val="0000CC"/>
                      </a:solidFill>
                      <a:prstDash val="solid"/>
                      <a:round/>
                      <a:headEnd type="none" w="med" len="med"/>
                      <a:tailEnd type="none" w="med" len="med"/>
                    </a:lnB>
                    <a:noFill/>
                  </a:tcPr>
                </a:tc>
                <a:extLst>
                  <a:ext uri="{0D108BD9-81ED-4DB2-BD59-A6C34878D82A}">
                    <a16:rowId xmlns:a16="http://schemas.microsoft.com/office/drawing/2014/main" val="10002"/>
                  </a:ext>
                </a:extLst>
              </a:tr>
              <a:tr h="1282985">
                <a:tc v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0000"/>
                        </a:lnSpc>
                      </a:pPr>
                      <a:r>
                        <a:rPr lang="en-US" sz="1050" b="1" dirty="0">
                          <a:solidFill>
                            <a:schemeClr val="tx1"/>
                          </a:solidFill>
                          <a:latin typeface="Times New Roman" panose="02020603050405020304" pitchFamily="18" charset="0"/>
                          <a:cs typeface="Times New Roman" panose="02020603050405020304" pitchFamily="18" charset="0"/>
                        </a:rPr>
                        <a:t>Resources Required: </a:t>
                      </a:r>
                    </a:p>
                    <a:p>
                      <a:pPr marL="171450" indent="-171450">
                        <a:lnSpc>
                          <a:spcPct val="100000"/>
                        </a:lnSpc>
                        <a:buFont typeface="Arial" panose="020B0604020202020204" pitchFamily="34" charset="0"/>
                        <a:buChar char="•"/>
                      </a:pPr>
                      <a:r>
                        <a:rPr lang="en-US" sz="1050" b="0" dirty="0">
                          <a:solidFill>
                            <a:schemeClr val="tx1"/>
                          </a:solidFill>
                          <a:latin typeface="Times New Roman" panose="02020603050405020304" pitchFamily="18" charset="0"/>
                          <a:cs typeface="Times New Roman" panose="02020603050405020304" pitchFamily="18" charset="0"/>
                        </a:rPr>
                        <a:t>Instructor Guide</a:t>
                      </a:r>
                    </a:p>
                    <a:p>
                      <a:pPr marL="171450" indent="-171450">
                        <a:lnSpc>
                          <a:spcPct val="100000"/>
                        </a:lnSpc>
                        <a:buFont typeface="Arial" panose="020B0604020202020204" pitchFamily="34" charset="0"/>
                        <a:buChar char="•"/>
                      </a:pPr>
                      <a:r>
                        <a:rPr lang="en-US" sz="1050" b="0" dirty="0">
                          <a:solidFill>
                            <a:schemeClr val="tx1"/>
                          </a:solidFill>
                          <a:latin typeface="Times New Roman" panose="02020603050405020304" pitchFamily="18" charset="0"/>
                          <a:cs typeface="Times New Roman" panose="02020603050405020304" pitchFamily="18" charset="0"/>
                        </a:rPr>
                        <a:t>Student Folders with handouts and student guide</a:t>
                      </a:r>
                    </a:p>
                    <a:p>
                      <a:pPr marL="171450" indent="-171450">
                        <a:lnSpc>
                          <a:spcPct val="100000"/>
                        </a:lnSpc>
                        <a:buFont typeface="Arial" panose="020B0604020202020204" pitchFamily="34" charset="0"/>
                        <a:buChar char="•"/>
                      </a:pPr>
                      <a:r>
                        <a:rPr lang="en-US" sz="1050" b="0" dirty="0">
                          <a:solidFill>
                            <a:schemeClr val="tx1"/>
                          </a:solidFill>
                          <a:latin typeface="Times New Roman" panose="02020603050405020304" pitchFamily="18" charset="0"/>
                          <a:cs typeface="Times New Roman" panose="02020603050405020304" pitchFamily="18" charset="0"/>
                        </a:rPr>
                        <a:t>NCOLCE Classroom with student and instructor stations</a:t>
                      </a:r>
                    </a:p>
                    <a:p>
                      <a:pPr marL="171450" indent="-171450">
                        <a:lnSpc>
                          <a:spcPct val="100000"/>
                        </a:lnSpc>
                        <a:buFont typeface="Arial" panose="020B0604020202020204" pitchFamily="34" charset="0"/>
                        <a:buChar char="•"/>
                      </a:pPr>
                      <a:r>
                        <a:rPr lang="en-US" sz="1050" b="0" dirty="0">
                          <a:solidFill>
                            <a:schemeClr val="tx1"/>
                          </a:solidFill>
                          <a:latin typeface="Times New Roman" panose="02020603050405020304" pitchFamily="18" charset="0"/>
                          <a:cs typeface="Times New Roman" panose="02020603050405020304" pitchFamily="18" charset="0"/>
                        </a:rPr>
                        <a:t>Post-Test Assessments</a:t>
                      </a:r>
                    </a:p>
                    <a:p>
                      <a:pPr marL="171450" indent="-171450">
                        <a:lnSpc>
                          <a:spcPct val="100000"/>
                        </a:lnSpc>
                        <a:buFont typeface="Arial" panose="020B0604020202020204" pitchFamily="34" charset="0"/>
                        <a:buChar char="•"/>
                      </a:pPr>
                      <a:r>
                        <a:rPr lang="en-US" sz="1050" b="0" dirty="0">
                          <a:solidFill>
                            <a:schemeClr val="tx1"/>
                          </a:solidFill>
                          <a:latin typeface="Times New Roman" panose="02020603050405020304" pitchFamily="18" charset="0"/>
                          <a:cs typeface="Times New Roman" panose="02020603050405020304" pitchFamily="18" charset="0"/>
                        </a:rPr>
                        <a:t>Wi-Fi and Internet Access</a:t>
                      </a:r>
                    </a:p>
                    <a:p>
                      <a:pPr marL="171450" indent="-171450">
                        <a:lnSpc>
                          <a:spcPct val="100000"/>
                        </a:lnSpc>
                        <a:buFont typeface="Arial" panose="020B0604020202020204" pitchFamily="34" charset="0"/>
                        <a:buChar char="•"/>
                      </a:pPr>
                      <a:r>
                        <a:rPr lang="en-US" sz="1050" b="0" dirty="0">
                          <a:solidFill>
                            <a:schemeClr val="tx1"/>
                          </a:solidFill>
                          <a:latin typeface="Times New Roman" panose="02020603050405020304" pitchFamily="18" charset="0"/>
                          <a:cs typeface="Times New Roman" panose="02020603050405020304" pitchFamily="18" charset="0"/>
                        </a:rPr>
                        <a:t>Post-Course Survey</a:t>
                      </a:r>
                    </a:p>
                    <a:p>
                      <a:pPr marL="171450" indent="-171450">
                        <a:lnSpc>
                          <a:spcPct val="100000"/>
                        </a:lnSpc>
                        <a:buFont typeface="Arial" panose="020B0604020202020204" pitchFamily="34" charset="0"/>
                        <a:buChar char="•"/>
                      </a:pPr>
                      <a:r>
                        <a:rPr lang="en-US" sz="1050" b="0" dirty="0">
                          <a:solidFill>
                            <a:schemeClr val="tx1"/>
                          </a:solidFill>
                          <a:latin typeface="Times New Roman" panose="02020603050405020304" pitchFamily="18" charset="0"/>
                          <a:cs typeface="Times New Roman" panose="02020603050405020304" pitchFamily="18" charset="0"/>
                        </a:rPr>
                        <a:t>Student Certificates</a:t>
                      </a:r>
                    </a:p>
                  </a:txBody>
                  <a:tcPr>
                    <a:lnL w="38100" cap="flat" cmpd="sng" algn="ctr">
                      <a:solidFill>
                        <a:srgbClr val="0000CC"/>
                      </a:solidFill>
                      <a:prstDash val="solid"/>
                      <a:round/>
                      <a:headEnd type="none" w="med" len="med"/>
                      <a:tailEnd type="none" w="med" len="med"/>
                    </a:lnL>
                    <a:lnR w="38100" cap="flat" cmpd="sng" algn="ctr">
                      <a:solidFill>
                        <a:srgbClr val="0000CC"/>
                      </a:solidFill>
                      <a:prstDash val="solid"/>
                      <a:round/>
                      <a:headEnd type="none" w="med" len="med"/>
                      <a:tailEnd type="none" w="med" len="med"/>
                    </a:lnR>
                    <a:lnT w="38100" cap="flat" cmpd="sng" algn="ctr">
                      <a:solidFill>
                        <a:srgbClr val="0000CC"/>
                      </a:solidFill>
                      <a:prstDash val="solid"/>
                      <a:round/>
                      <a:headEnd type="none" w="med" len="med"/>
                      <a:tailEnd type="none" w="med" len="med"/>
                    </a:lnT>
                    <a:lnB w="38100" cap="flat" cmpd="sng" algn="ctr">
                      <a:solidFill>
                        <a:srgbClr val="0000CC"/>
                      </a:solidFill>
                      <a:prstDash val="solid"/>
                      <a:round/>
                      <a:headEnd type="none" w="med" len="med"/>
                      <a:tailEnd type="none" w="med" len="med"/>
                    </a:lnB>
                    <a:noFill/>
                  </a:tcPr>
                </a:tc>
                <a:extLst>
                  <a:ext uri="{0D108BD9-81ED-4DB2-BD59-A6C34878D82A}">
                    <a16:rowId xmlns:a16="http://schemas.microsoft.com/office/drawing/2014/main" val="10003"/>
                  </a:ext>
                </a:extLst>
              </a:tr>
              <a:tr h="1266116">
                <a:tc rowSpan="2">
                  <a:txBody>
                    <a:bodyPr/>
                    <a:lstStyle/>
                    <a:p>
                      <a:r>
                        <a:rPr lang="en-US" sz="1100" b="1" dirty="0">
                          <a:solidFill>
                            <a:schemeClr val="tx1"/>
                          </a:solidFill>
                          <a:latin typeface="Times New Roman" panose="02020603050405020304" pitchFamily="18" charset="0"/>
                          <a:cs typeface="Times New Roman" panose="02020603050405020304" pitchFamily="18" charset="0"/>
                        </a:rPr>
                        <a:t>Notes: </a:t>
                      </a:r>
                    </a:p>
                    <a:p>
                      <a:pPr marL="171450" indent="-171450">
                        <a:buFont typeface="Arial" panose="020B0604020202020204" pitchFamily="34" charset="0"/>
                        <a:buChar char="•"/>
                      </a:pPr>
                      <a:r>
                        <a:rPr lang="en-US" sz="1100" b="0" dirty="0">
                          <a:solidFill>
                            <a:schemeClr val="tx1"/>
                          </a:solidFill>
                          <a:latin typeface="Times New Roman" panose="02020603050405020304" pitchFamily="18" charset="0"/>
                          <a:cs typeface="Times New Roman" panose="02020603050405020304" pitchFamily="18" charset="0"/>
                        </a:rPr>
                        <a:t>Create ten question written assessment that includes previous five questions from course unit pre-test</a:t>
                      </a:r>
                    </a:p>
                    <a:p>
                      <a:pPr marL="171450" indent="-171450">
                        <a:buFont typeface="Arial" panose="020B0604020202020204" pitchFamily="34" charset="0"/>
                        <a:buChar char="•"/>
                      </a:pPr>
                      <a:r>
                        <a:rPr lang="en-US" sz="1100" b="0" dirty="0">
                          <a:solidFill>
                            <a:schemeClr val="tx1"/>
                          </a:solidFill>
                          <a:latin typeface="Times New Roman" panose="02020603050405020304" pitchFamily="18" charset="0"/>
                          <a:cs typeface="Times New Roman" panose="02020603050405020304" pitchFamily="18" charset="0"/>
                        </a:rPr>
                        <a:t>Create 15 question post course survey for instructional unit</a:t>
                      </a:r>
                    </a:p>
                    <a:p>
                      <a:pPr marL="171450" indent="-171450">
                        <a:buFont typeface="Arial" panose="020B0604020202020204" pitchFamily="34" charset="0"/>
                        <a:buChar char="•"/>
                      </a:pPr>
                      <a:r>
                        <a:rPr lang="en-US" sz="1100" b="0" dirty="0">
                          <a:solidFill>
                            <a:schemeClr val="tx1"/>
                          </a:solidFill>
                          <a:latin typeface="Times New Roman" panose="02020603050405020304" pitchFamily="18" charset="0"/>
                          <a:cs typeface="Times New Roman" panose="02020603050405020304" pitchFamily="18" charset="0"/>
                        </a:rPr>
                        <a:t>Create certificates of training</a:t>
                      </a:r>
                    </a:p>
                    <a:p>
                      <a:endParaRPr lang="en-US" sz="1100" b="1" dirty="0">
                        <a:solidFill>
                          <a:schemeClr val="tx1"/>
                        </a:solidFill>
                        <a:latin typeface="Times New Roman" panose="02020603050405020304" pitchFamily="18" charset="0"/>
                        <a:cs typeface="Times New Roman" panose="02020603050405020304" pitchFamily="18" charset="0"/>
                      </a:endParaRPr>
                    </a:p>
                    <a:p>
                      <a:endParaRPr lang="en-US" sz="1100" b="1" dirty="0">
                        <a:solidFill>
                          <a:schemeClr val="tx1"/>
                        </a:solidFill>
                        <a:latin typeface="Times New Roman" panose="02020603050405020304" pitchFamily="18" charset="0"/>
                        <a:cs typeface="Times New Roman" panose="02020603050405020304" pitchFamily="18" charset="0"/>
                      </a:endParaRPr>
                    </a:p>
                    <a:p>
                      <a:pPr marL="0" indent="0">
                        <a:buFont typeface="Arial" panose="020B0604020202020204" pitchFamily="34" charset="0"/>
                        <a:buNone/>
                      </a:pPr>
                      <a:endParaRPr lang="en-US" sz="1100" dirty="0">
                        <a:solidFill>
                          <a:schemeClr val="tx1"/>
                        </a:solidFill>
                        <a:latin typeface="Times New Roman" panose="02020603050405020304" pitchFamily="18" charset="0"/>
                        <a:cs typeface="Times New Roman" panose="02020603050405020304" pitchFamily="18" charset="0"/>
                      </a:endParaRPr>
                    </a:p>
                  </a:txBody>
                  <a:tcPr>
                    <a:lnL w="38100" cap="flat" cmpd="sng" algn="ctr">
                      <a:solidFill>
                        <a:srgbClr val="0000CC"/>
                      </a:solidFill>
                      <a:prstDash val="solid"/>
                      <a:round/>
                      <a:headEnd type="none" w="med" len="med"/>
                      <a:tailEnd type="none" w="med" len="med"/>
                    </a:lnL>
                    <a:lnR w="38100" cap="flat" cmpd="sng" algn="ctr">
                      <a:solidFill>
                        <a:srgbClr val="0000CC"/>
                      </a:solidFill>
                      <a:prstDash val="solid"/>
                      <a:round/>
                      <a:headEnd type="none" w="med" len="med"/>
                      <a:tailEnd type="none" w="med" len="med"/>
                    </a:lnR>
                    <a:lnT w="38100" cap="flat" cmpd="sng" algn="ctr">
                      <a:solidFill>
                        <a:srgbClr val="0000CC"/>
                      </a:solidFill>
                      <a:prstDash val="solid"/>
                      <a:round/>
                      <a:headEnd type="none" w="med" len="med"/>
                      <a:tailEnd type="none" w="med" len="med"/>
                    </a:lnT>
                    <a:lnB w="38100" cap="flat" cmpd="sng" algn="ctr">
                      <a:solidFill>
                        <a:srgbClr val="0000CC"/>
                      </a:solidFill>
                      <a:prstDash val="solid"/>
                      <a:round/>
                      <a:headEnd type="none" w="med" len="med"/>
                      <a:tailEnd type="none" w="med" len="med"/>
                    </a:lnB>
                    <a:noFill/>
                  </a:tcPr>
                </a:tc>
                <a:tc>
                  <a: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1050" b="1" dirty="0">
                          <a:solidFill>
                            <a:schemeClr val="tx1"/>
                          </a:solidFill>
                          <a:latin typeface="Times New Roman" panose="02020603050405020304" pitchFamily="18" charset="0"/>
                          <a:cs typeface="Times New Roman" panose="02020603050405020304" pitchFamily="18" charset="0"/>
                        </a:rPr>
                        <a:t>Key learning objectives / sub-objectives:</a:t>
                      </a:r>
                    </a:p>
                    <a:p>
                      <a:pPr marL="171450" marR="0" lvl="0" indent="-17145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1050" b="0" dirty="0">
                          <a:solidFill>
                            <a:schemeClr val="tx1"/>
                          </a:solidFill>
                          <a:latin typeface="Times New Roman" panose="02020603050405020304" pitchFamily="18" charset="0"/>
                          <a:cs typeface="Times New Roman" panose="02020603050405020304" pitchFamily="18" charset="0"/>
                        </a:rPr>
                        <a:t>Students will demonstrate through evaluation the key learning goals and objectives using both a written and practical application assessment IAW TC 3-22.20</a:t>
                      </a:r>
                    </a:p>
                    <a:p>
                      <a:pPr marL="171450" marR="0" lvl="0" indent="-17145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1050" b="0" dirty="0">
                          <a:solidFill>
                            <a:schemeClr val="tx1"/>
                          </a:solidFill>
                          <a:latin typeface="Times New Roman" panose="02020603050405020304" pitchFamily="18" charset="0"/>
                          <a:cs typeface="Times New Roman" panose="02020603050405020304" pitchFamily="18" charset="0"/>
                        </a:rPr>
                        <a:t>Summative evaluation for instructional designer and course facilitators to improve instructional unit</a:t>
                      </a:r>
                    </a:p>
                  </a:txBody>
                  <a:tcPr>
                    <a:lnL w="38100" cap="flat" cmpd="sng" algn="ctr">
                      <a:solidFill>
                        <a:srgbClr val="0000CC"/>
                      </a:solidFill>
                      <a:prstDash val="solid"/>
                      <a:round/>
                      <a:headEnd type="none" w="med" len="med"/>
                      <a:tailEnd type="none" w="med" len="med"/>
                    </a:lnL>
                    <a:lnR w="38100" cap="flat" cmpd="sng" algn="ctr">
                      <a:solidFill>
                        <a:srgbClr val="0000CC"/>
                      </a:solidFill>
                      <a:prstDash val="solid"/>
                      <a:round/>
                      <a:headEnd type="none" w="med" len="med"/>
                      <a:tailEnd type="none" w="med" len="med"/>
                    </a:lnR>
                    <a:lnT w="38100" cap="flat" cmpd="sng" algn="ctr">
                      <a:solidFill>
                        <a:srgbClr val="0000CC"/>
                      </a:solidFill>
                      <a:prstDash val="solid"/>
                      <a:round/>
                      <a:headEnd type="none" w="med" len="med"/>
                      <a:tailEnd type="none" w="med" len="med"/>
                    </a:lnT>
                    <a:lnB w="38100" cap="flat" cmpd="sng" algn="ctr">
                      <a:solidFill>
                        <a:srgbClr val="0000CC"/>
                      </a:solidFill>
                      <a:prstDash val="solid"/>
                      <a:round/>
                      <a:headEnd type="none" w="med" len="med"/>
                      <a:tailEnd type="none" w="med" len="med"/>
                    </a:lnB>
                    <a:noFill/>
                  </a:tcPr>
                </a:tc>
                <a:extLst>
                  <a:ext uri="{0D108BD9-81ED-4DB2-BD59-A6C34878D82A}">
                    <a16:rowId xmlns:a16="http://schemas.microsoft.com/office/drawing/2014/main" val="10004"/>
                  </a:ext>
                </a:extLst>
              </a:tr>
              <a:tr h="684258">
                <a:tc vMerge="1">
                  <a:txBody>
                    <a:bodyPr/>
                    <a:lstStyle/>
                    <a:p>
                      <a:pPr marL="171450" indent="-171450">
                        <a:buFont typeface="Arial" panose="020B0604020202020204" pitchFamily="34" charset="0"/>
                        <a:buChar char="•"/>
                      </a:pPr>
                      <a:endParaRPr lang="en-US" sz="12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050" b="1" dirty="0">
                          <a:solidFill>
                            <a:schemeClr val="tx1"/>
                          </a:solidFill>
                          <a:latin typeface="Times New Roman" panose="02020603050405020304" pitchFamily="18" charset="0"/>
                          <a:cs typeface="Times New Roman" panose="02020603050405020304" pitchFamily="18" charset="0"/>
                        </a:rPr>
                        <a:t>Key Content Points:</a:t>
                      </a:r>
                    </a:p>
                    <a:p>
                      <a:pPr marL="171450" indent="-171450">
                        <a:buFont typeface="Arial" panose="020B0604020202020204" pitchFamily="34" charset="0"/>
                        <a:buChar char="•"/>
                      </a:pPr>
                      <a:r>
                        <a:rPr lang="en-US" sz="1050" b="0" dirty="0">
                          <a:solidFill>
                            <a:schemeClr val="tx1"/>
                          </a:solidFill>
                          <a:latin typeface="Times New Roman" panose="02020603050405020304" pitchFamily="18" charset="0"/>
                          <a:cs typeface="Times New Roman" panose="02020603050405020304" pitchFamily="18" charset="0"/>
                        </a:rPr>
                        <a:t>Student Knowledge and Skills assessment</a:t>
                      </a:r>
                    </a:p>
                    <a:p>
                      <a:pPr marL="171450" indent="-171450">
                        <a:buFont typeface="Arial" panose="020B0604020202020204" pitchFamily="34" charset="0"/>
                        <a:buChar char="•"/>
                      </a:pPr>
                      <a:r>
                        <a:rPr lang="en-US" sz="1050" b="0" dirty="0">
                          <a:solidFill>
                            <a:schemeClr val="tx1"/>
                          </a:solidFill>
                          <a:latin typeface="Times New Roman" panose="02020603050405020304" pitchFamily="18" charset="0"/>
                          <a:cs typeface="Times New Roman" panose="02020603050405020304" pitchFamily="18" charset="0"/>
                        </a:rPr>
                        <a:t>Summative Evaluation with use of end of course survey</a:t>
                      </a:r>
                    </a:p>
                    <a:p>
                      <a:pPr marL="171450" indent="-171450">
                        <a:buFont typeface="Arial" panose="020B0604020202020204" pitchFamily="34" charset="0"/>
                        <a:buChar char="•"/>
                      </a:pPr>
                      <a:r>
                        <a:rPr lang="en-US" sz="1050" b="0" dirty="0">
                          <a:solidFill>
                            <a:schemeClr val="tx1"/>
                          </a:solidFill>
                          <a:latin typeface="Times New Roman" panose="02020603050405020304" pitchFamily="18" charset="0"/>
                          <a:cs typeface="Times New Roman" panose="02020603050405020304" pitchFamily="18" charset="0"/>
                        </a:rPr>
                        <a:t>Course Material Turn-in</a:t>
                      </a:r>
                    </a:p>
                  </a:txBody>
                  <a:tcPr>
                    <a:lnL w="38100" cap="flat" cmpd="sng" algn="ctr">
                      <a:solidFill>
                        <a:srgbClr val="0000CC"/>
                      </a:solidFill>
                      <a:prstDash val="solid"/>
                      <a:round/>
                      <a:headEnd type="none" w="med" len="med"/>
                      <a:tailEnd type="none" w="med" len="med"/>
                    </a:lnL>
                    <a:lnR w="38100" cap="flat" cmpd="sng" algn="ctr">
                      <a:solidFill>
                        <a:srgbClr val="0000CC"/>
                      </a:solidFill>
                      <a:prstDash val="solid"/>
                      <a:round/>
                      <a:headEnd type="none" w="med" len="med"/>
                      <a:tailEnd type="none" w="med" len="med"/>
                    </a:lnR>
                    <a:lnT w="38100" cap="flat" cmpd="sng" algn="ctr">
                      <a:solidFill>
                        <a:srgbClr val="0000CC"/>
                      </a:solidFill>
                      <a:prstDash val="solid"/>
                      <a:round/>
                      <a:headEnd type="none" w="med" len="med"/>
                      <a:tailEnd type="none" w="med" len="med"/>
                    </a:lnT>
                    <a:lnB w="38100" cap="flat" cmpd="sng" algn="ctr">
                      <a:solidFill>
                        <a:srgbClr val="0000CC"/>
                      </a:solidFill>
                      <a:prstDash val="solid"/>
                      <a:round/>
                      <a:headEnd type="none" w="med" len="med"/>
                      <a:tailEnd type="none" w="med" len="med"/>
                    </a:lnB>
                    <a:noFill/>
                  </a:tcPr>
                </a:tc>
                <a:extLst>
                  <a:ext uri="{0D108BD9-81ED-4DB2-BD59-A6C34878D82A}">
                    <a16:rowId xmlns:a16="http://schemas.microsoft.com/office/drawing/2014/main" val="10005"/>
                  </a:ext>
                </a:extLst>
              </a:tr>
            </a:tbl>
          </a:graphicData>
        </a:graphic>
      </p:graphicFrame>
      <p:pic>
        <p:nvPicPr>
          <p:cNvPr id="9218" name="Picture 2" descr="See the source image">
            <a:extLst>
              <a:ext uri="{FF2B5EF4-FFF2-40B4-BE49-F238E27FC236}">
                <a16:creationId xmlns:a16="http://schemas.microsoft.com/office/drawing/2014/main" id="{0B5C898F-F881-4F76-AC83-6B0BD06008AE}"/>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95450" y="2560110"/>
            <a:ext cx="2695575" cy="1797986"/>
          </a:xfrm>
          <a:prstGeom prst="rect">
            <a:avLst/>
          </a:prstGeom>
          <a:noFill/>
          <a:effectLst>
            <a:softEdge rad="31750"/>
          </a:effectLst>
          <a:extLst>
            <a:ext uri="{909E8E84-426E-40DD-AFC4-6F175D3DCCD1}">
              <a14:hiddenFill xmlns:a14="http://schemas.microsoft.com/office/drawing/2010/main">
                <a:solidFill>
                  <a:srgbClr val="FFFFFF"/>
                </a:solidFill>
              </a14:hiddenFill>
            </a:ext>
          </a:extLst>
        </p:spPr>
      </p:pic>
      <p:pic>
        <p:nvPicPr>
          <p:cNvPr id="9220" name="Picture 4">
            <a:extLst>
              <a:ext uri="{FF2B5EF4-FFF2-40B4-BE49-F238E27FC236}">
                <a16:creationId xmlns:a16="http://schemas.microsoft.com/office/drawing/2014/main" id="{BF5323F3-B099-48BC-8BD0-B456DCB573E9}"/>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43309" y="653503"/>
            <a:ext cx="2447925" cy="1632800"/>
          </a:xfrm>
          <a:prstGeom prst="rect">
            <a:avLst/>
          </a:prstGeom>
          <a:noFill/>
          <a:effectLst>
            <a:softEdge rad="31750"/>
          </a:effectLst>
          <a:extLst>
            <a:ext uri="{909E8E84-426E-40DD-AFC4-6F175D3DCCD1}">
              <a14:hiddenFill xmlns:a14="http://schemas.microsoft.com/office/drawing/2010/main">
                <a:solidFill>
                  <a:srgbClr val="FFFFFF"/>
                </a:solidFill>
              </a14:hiddenFill>
            </a:ext>
          </a:extLst>
        </p:spPr>
      </p:pic>
      <p:sp>
        <p:nvSpPr>
          <p:cNvPr id="8" name="Rectangle 7">
            <a:extLst>
              <a:ext uri="{FF2B5EF4-FFF2-40B4-BE49-F238E27FC236}">
                <a16:creationId xmlns:a16="http://schemas.microsoft.com/office/drawing/2014/main" id="{910347F7-31C6-4568-9DD1-208211E6BC4D}"/>
              </a:ext>
            </a:extLst>
          </p:cNvPr>
          <p:cNvSpPr/>
          <p:nvPr/>
        </p:nvSpPr>
        <p:spPr>
          <a:xfrm>
            <a:off x="343309" y="2277081"/>
            <a:ext cx="1548181" cy="307777"/>
          </a:xfrm>
          <a:prstGeom prst="rect">
            <a:avLst/>
          </a:prstGeom>
          <a:noFill/>
        </p:spPr>
        <p:txBody>
          <a:bodyPr wrap="none" lIns="91440" tIns="45720" rIns="91440" bIns="45720">
            <a:spAutoFit/>
          </a:bodyPr>
          <a:lstStyle/>
          <a:p>
            <a:pPr algn="ctr"/>
            <a:r>
              <a:rPr lang="en-US" sz="1400" dirty="0">
                <a:ln w="0"/>
                <a:effectLst>
                  <a:outerShdw blurRad="38100" dist="19050" dir="2700000" algn="tl" rotWithShape="0">
                    <a:schemeClr val="dk1">
                      <a:alpha val="40000"/>
                    </a:schemeClr>
                  </a:outerShdw>
                </a:effectLst>
              </a:rPr>
              <a:t>Written Evaluation</a:t>
            </a:r>
            <a:endParaRPr lang="en-US" sz="1400" b="0" cap="none" spc="0" dirty="0">
              <a:ln w="0"/>
              <a:solidFill>
                <a:schemeClr val="tx1"/>
              </a:solidFill>
              <a:effectLst>
                <a:outerShdw blurRad="38100" dist="19050" dir="2700000" algn="tl" rotWithShape="0">
                  <a:schemeClr val="dk1">
                    <a:alpha val="40000"/>
                  </a:schemeClr>
                </a:outerShdw>
              </a:effectLst>
            </a:endParaRPr>
          </a:p>
        </p:txBody>
      </p:sp>
      <p:sp>
        <p:nvSpPr>
          <p:cNvPr id="9" name="Arrow: Curved Down 8">
            <a:extLst>
              <a:ext uri="{FF2B5EF4-FFF2-40B4-BE49-F238E27FC236}">
                <a16:creationId xmlns:a16="http://schemas.microsoft.com/office/drawing/2014/main" id="{CCD86D82-B4E4-4DD3-A3DC-F02D7BFDCAEA}"/>
              </a:ext>
            </a:extLst>
          </p:cNvPr>
          <p:cNvSpPr/>
          <p:nvPr/>
        </p:nvSpPr>
        <p:spPr>
          <a:xfrm rot="2536806">
            <a:off x="2903505" y="1446090"/>
            <a:ext cx="1720799" cy="731520"/>
          </a:xfrm>
          <a:prstGeom prst="curvedDownArrow">
            <a:avLst>
              <a:gd name="adj1" fmla="val 25000"/>
              <a:gd name="adj2" fmla="val 79083"/>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 name="Rectangle 9">
            <a:extLst>
              <a:ext uri="{FF2B5EF4-FFF2-40B4-BE49-F238E27FC236}">
                <a16:creationId xmlns:a16="http://schemas.microsoft.com/office/drawing/2014/main" id="{9AD0B51A-9530-4A8F-8262-EED998D5ECE6}"/>
              </a:ext>
            </a:extLst>
          </p:cNvPr>
          <p:cNvSpPr/>
          <p:nvPr/>
        </p:nvSpPr>
        <p:spPr>
          <a:xfrm>
            <a:off x="1918040" y="4300722"/>
            <a:ext cx="2472985" cy="307777"/>
          </a:xfrm>
          <a:prstGeom prst="rect">
            <a:avLst/>
          </a:prstGeom>
          <a:noFill/>
        </p:spPr>
        <p:txBody>
          <a:bodyPr wrap="none" lIns="91440" tIns="45720" rIns="91440" bIns="45720">
            <a:spAutoFit/>
          </a:bodyPr>
          <a:lstStyle/>
          <a:p>
            <a:pPr algn="ctr"/>
            <a:r>
              <a:rPr lang="en-US" sz="1400" dirty="0">
                <a:ln w="0"/>
                <a:effectLst>
                  <a:outerShdw blurRad="38100" dist="19050" dir="2700000" algn="tl" rotWithShape="0">
                    <a:schemeClr val="dk1">
                      <a:alpha val="40000"/>
                    </a:schemeClr>
                  </a:outerShdw>
                </a:effectLst>
              </a:rPr>
              <a:t>Practical Application Evaluation</a:t>
            </a:r>
            <a:endParaRPr lang="en-US" sz="1400" b="0" cap="none" spc="0" dirty="0">
              <a:ln w="0"/>
              <a:solidFill>
                <a:schemeClr val="tx1"/>
              </a:solidFill>
              <a:effectLst>
                <a:outerShdw blurRad="38100" dist="19050" dir="2700000" algn="tl" rotWithShape="0">
                  <a:schemeClr val="dk1">
                    <a:alpha val="40000"/>
                  </a:schemeClr>
                </a:outerShdw>
              </a:effectLst>
            </a:endParaRPr>
          </a:p>
        </p:txBody>
      </p:sp>
    </p:spTree>
    <p:custDataLst>
      <p:tags r:id="rId1"/>
    </p:custDataLst>
    <p:extLst>
      <p:ext uri="{BB962C8B-B14F-4D97-AF65-F5344CB8AC3E}">
        <p14:creationId xmlns:p14="http://schemas.microsoft.com/office/powerpoint/2010/main" val="1196703105"/>
      </p:ext>
    </p:extLst>
  </p:cSld>
  <p:clrMapOvr>
    <a:masterClrMapping/>
  </p:clrMapOvr>
  <mc:AlternateContent xmlns:mc="http://schemas.openxmlformats.org/markup-compatibility/2006" xmlns:p14="http://schemas.microsoft.com/office/powerpoint/2010/main">
    <mc:Choice Requires="p14">
      <p:transition spd="slow" p14:dur="2000" advTm="38671"/>
    </mc:Choice>
    <mc:Fallback xmlns="">
      <p:transition spd="slow" advTm="38671"/>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DC00CA7-3F9F-48DB-9159-2487EA56EC8A}"/>
              </a:ext>
            </a:extLst>
          </p:cNvPr>
          <p:cNvSpPr txBox="1"/>
          <p:nvPr/>
        </p:nvSpPr>
        <p:spPr>
          <a:xfrm>
            <a:off x="2286000" y="3244334"/>
            <a:ext cx="4572000" cy="369332"/>
          </a:xfrm>
          <a:prstGeom prst="rect">
            <a:avLst/>
          </a:prstGeom>
          <a:noFill/>
        </p:spPr>
        <p:txBody>
          <a:bodyPr wrap="square">
            <a:spAutoFit/>
          </a:bodyPr>
          <a:lstStyle/>
          <a:p>
            <a:endParaRPr lang="en-US" dirty="0"/>
          </a:p>
        </p:txBody>
      </p:sp>
      <p:sp>
        <p:nvSpPr>
          <p:cNvPr id="7" name="TextBox 6">
            <a:extLst>
              <a:ext uri="{FF2B5EF4-FFF2-40B4-BE49-F238E27FC236}">
                <a16:creationId xmlns:a16="http://schemas.microsoft.com/office/drawing/2014/main" id="{5314B9F7-1BA5-414F-A6FE-4DE9374EC685}"/>
              </a:ext>
            </a:extLst>
          </p:cNvPr>
          <p:cNvSpPr txBox="1"/>
          <p:nvPr/>
        </p:nvSpPr>
        <p:spPr>
          <a:xfrm>
            <a:off x="-1143000" y="4730234"/>
            <a:ext cx="4572000" cy="369332"/>
          </a:xfrm>
          <a:prstGeom prst="rect">
            <a:avLst/>
          </a:prstGeom>
          <a:noFill/>
        </p:spPr>
        <p:txBody>
          <a:bodyPr wrap="square">
            <a:spAutoFit/>
          </a:bodyPr>
          <a:lstStyle/>
          <a:p>
            <a:endParaRPr lang="en-US" dirty="0"/>
          </a:p>
        </p:txBody>
      </p:sp>
      <p:sp>
        <p:nvSpPr>
          <p:cNvPr id="21" name="TextBox 20">
            <a:extLst>
              <a:ext uri="{FF2B5EF4-FFF2-40B4-BE49-F238E27FC236}">
                <a16:creationId xmlns:a16="http://schemas.microsoft.com/office/drawing/2014/main" id="{EBE2A538-D0D1-41F2-A4CB-60006498031A}"/>
              </a:ext>
            </a:extLst>
          </p:cNvPr>
          <p:cNvSpPr txBox="1"/>
          <p:nvPr/>
        </p:nvSpPr>
        <p:spPr>
          <a:xfrm>
            <a:off x="3600450" y="2159019"/>
            <a:ext cx="5143500" cy="646331"/>
          </a:xfrm>
          <a:prstGeom prst="rect">
            <a:avLst/>
          </a:prstGeom>
          <a:noFill/>
        </p:spPr>
        <p:txBody>
          <a:bodyPr wrap="square">
            <a:spAutoFit/>
          </a:bodyPr>
          <a:lstStyle/>
          <a:p>
            <a:endParaRPr lang="en-US" dirty="0"/>
          </a:p>
          <a:p>
            <a:endParaRPr lang="en-US" dirty="0"/>
          </a:p>
        </p:txBody>
      </p:sp>
      <p:sp>
        <p:nvSpPr>
          <p:cNvPr id="18" name="TextBox 17">
            <a:extLst>
              <a:ext uri="{FF2B5EF4-FFF2-40B4-BE49-F238E27FC236}">
                <a16:creationId xmlns:a16="http://schemas.microsoft.com/office/drawing/2014/main" id="{F574CC24-3960-4200-9624-1E731239D7D6}"/>
              </a:ext>
            </a:extLst>
          </p:cNvPr>
          <p:cNvSpPr txBox="1"/>
          <p:nvPr/>
        </p:nvSpPr>
        <p:spPr>
          <a:xfrm>
            <a:off x="329093" y="76289"/>
            <a:ext cx="8588404" cy="646331"/>
          </a:xfrm>
          <a:prstGeom prst="rect">
            <a:avLst/>
          </a:prstGeom>
          <a:noFill/>
        </p:spPr>
        <p:txBody>
          <a:bodyPr wrap="square">
            <a:spAutoFit/>
          </a:bodyPr>
          <a:lstStyle/>
          <a:p>
            <a:r>
              <a:rPr lang="en-US" dirty="0">
                <a:effectLst/>
              </a:rPr>
              <a:t>U.S. Army NY National Guard. (2020, February 26). </a:t>
            </a:r>
            <a:r>
              <a:rPr lang="en-US" i="1" dirty="0">
                <a:effectLst/>
              </a:rPr>
              <a:t>200221-Z-JN745-0760</a:t>
            </a:r>
            <a:r>
              <a:rPr lang="en-US" dirty="0">
                <a:effectLst/>
              </a:rPr>
              <a:t>. Flickr. https://www.flickr.com/photos/nyng/49589227412/. </a:t>
            </a:r>
          </a:p>
        </p:txBody>
      </p:sp>
      <p:sp>
        <p:nvSpPr>
          <p:cNvPr id="20" name="TextBox 19">
            <a:extLst>
              <a:ext uri="{FF2B5EF4-FFF2-40B4-BE49-F238E27FC236}">
                <a16:creationId xmlns:a16="http://schemas.microsoft.com/office/drawing/2014/main" id="{792F1319-5990-489E-BAED-E2D99FB39BCD}"/>
              </a:ext>
            </a:extLst>
          </p:cNvPr>
          <p:cNvSpPr txBox="1"/>
          <p:nvPr/>
        </p:nvSpPr>
        <p:spPr>
          <a:xfrm>
            <a:off x="329093" y="688537"/>
            <a:ext cx="5704514" cy="646331"/>
          </a:xfrm>
          <a:prstGeom prst="rect">
            <a:avLst/>
          </a:prstGeom>
          <a:noFill/>
        </p:spPr>
        <p:txBody>
          <a:bodyPr wrap="square">
            <a:spAutoFit/>
          </a:bodyPr>
          <a:lstStyle/>
          <a:p>
            <a:r>
              <a:rPr lang="en-US" dirty="0" err="1">
                <a:effectLst/>
              </a:rPr>
              <a:t>EdHack</a:t>
            </a:r>
            <a:r>
              <a:rPr lang="en-US" dirty="0">
                <a:effectLst/>
              </a:rPr>
              <a:t>. (2021). CREATE DIGITAL EDUCATIONAL RESOURCES. https://eduhack.eu/course/area-1/activity-3/. </a:t>
            </a:r>
          </a:p>
        </p:txBody>
      </p:sp>
      <p:sp>
        <p:nvSpPr>
          <p:cNvPr id="22" name="TextBox 21">
            <a:extLst>
              <a:ext uri="{FF2B5EF4-FFF2-40B4-BE49-F238E27FC236}">
                <a16:creationId xmlns:a16="http://schemas.microsoft.com/office/drawing/2014/main" id="{E11753DA-4221-4E08-96A0-4E6A0CB79F61}"/>
              </a:ext>
            </a:extLst>
          </p:cNvPr>
          <p:cNvSpPr txBox="1"/>
          <p:nvPr/>
        </p:nvSpPr>
        <p:spPr>
          <a:xfrm>
            <a:off x="211123" y="2503055"/>
            <a:ext cx="8170877" cy="646331"/>
          </a:xfrm>
          <a:prstGeom prst="rect">
            <a:avLst/>
          </a:prstGeom>
          <a:noFill/>
        </p:spPr>
        <p:txBody>
          <a:bodyPr wrap="square">
            <a:spAutoFit/>
          </a:bodyPr>
          <a:lstStyle/>
          <a:p>
            <a:r>
              <a:rPr lang="en-US" dirty="0" err="1">
                <a:effectLst/>
              </a:rPr>
              <a:t>Ahkam</a:t>
            </a:r>
            <a:r>
              <a:rPr lang="en-US" dirty="0">
                <a:effectLst/>
              </a:rPr>
              <a:t>. (2017). </a:t>
            </a:r>
            <a:r>
              <a:rPr lang="en-US" i="1" dirty="0">
                <a:effectLst/>
              </a:rPr>
              <a:t>Courses .</a:t>
            </a:r>
            <a:r>
              <a:rPr lang="en-US" i="1" dirty="0" err="1">
                <a:effectLst/>
              </a:rPr>
              <a:t>ico</a:t>
            </a:r>
            <a:r>
              <a:rPr lang="en-US" i="1" dirty="0">
                <a:effectLst/>
              </a:rPr>
              <a:t> PNG Transparent Background, Free Download #15339 - </a:t>
            </a:r>
            <a:r>
              <a:rPr lang="en-US" i="1" dirty="0" err="1">
                <a:effectLst/>
              </a:rPr>
              <a:t>FreeIconsPNG</a:t>
            </a:r>
            <a:r>
              <a:rPr lang="en-US" dirty="0">
                <a:effectLst/>
              </a:rPr>
              <a:t>. freeiconspng.com. https://www.freeiconspng.com/img/15339. </a:t>
            </a:r>
          </a:p>
        </p:txBody>
      </p:sp>
      <p:sp>
        <p:nvSpPr>
          <p:cNvPr id="24" name="TextBox 23">
            <a:extLst>
              <a:ext uri="{FF2B5EF4-FFF2-40B4-BE49-F238E27FC236}">
                <a16:creationId xmlns:a16="http://schemas.microsoft.com/office/drawing/2014/main" id="{C954E5B6-9CD5-4498-9015-5EA654742F21}"/>
              </a:ext>
            </a:extLst>
          </p:cNvPr>
          <p:cNvSpPr txBox="1"/>
          <p:nvPr/>
        </p:nvSpPr>
        <p:spPr>
          <a:xfrm>
            <a:off x="329093" y="1439301"/>
            <a:ext cx="6302522" cy="923330"/>
          </a:xfrm>
          <a:prstGeom prst="rect">
            <a:avLst/>
          </a:prstGeom>
          <a:noFill/>
        </p:spPr>
        <p:txBody>
          <a:bodyPr wrap="square">
            <a:spAutoFit/>
          </a:bodyPr>
          <a:lstStyle/>
          <a:p>
            <a:r>
              <a:rPr lang="en-US" b="0" i="0" dirty="0">
                <a:effectLst/>
                <a:latin typeface="times new roman" panose="02020603050405020304" pitchFamily="18" charset="0"/>
              </a:rPr>
              <a:t>U.S. Army NY National Guard. (2020, February 26). 200221-Z-JN745-0760. Flickr. https://www.flickr.com/photos/nyng/49589227412/.</a:t>
            </a:r>
            <a:endParaRPr lang="en-US" dirty="0"/>
          </a:p>
        </p:txBody>
      </p:sp>
      <p:sp>
        <p:nvSpPr>
          <p:cNvPr id="26" name="TextBox 25">
            <a:extLst>
              <a:ext uri="{FF2B5EF4-FFF2-40B4-BE49-F238E27FC236}">
                <a16:creationId xmlns:a16="http://schemas.microsoft.com/office/drawing/2014/main" id="{93AF8780-EFEB-45BD-8708-53EB8D6D9D45}"/>
              </a:ext>
            </a:extLst>
          </p:cNvPr>
          <p:cNvSpPr txBox="1"/>
          <p:nvPr/>
        </p:nvSpPr>
        <p:spPr>
          <a:xfrm>
            <a:off x="164121" y="5171509"/>
            <a:ext cx="6302522" cy="923330"/>
          </a:xfrm>
          <a:prstGeom prst="rect">
            <a:avLst/>
          </a:prstGeom>
          <a:noFill/>
        </p:spPr>
        <p:txBody>
          <a:bodyPr wrap="square">
            <a:spAutoFit/>
          </a:bodyPr>
          <a:lstStyle/>
          <a:p>
            <a:r>
              <a:rPr lang="en-US" dirty="0">
                <a:effectLst/>
              </a:rPr>
              <a:t>U.S. Army. (2018, October 17). </a:t>
            </a:r>
            <a:r>
              <a:rPr lang="en-US" i="1" dirty="0">
                <a:effectLst/>
              </a:rPr>
              <a:t>Four for the Core: Bent-Leg Raise</a:t>
            </a:r>
            <a:r>
              <a:rPr lang="en-US" dirty="0">
                <a:effectLst/>
              </a:rPr>
              <a:t>. YouTube. https://www.youtube.com/watch?v=5YxbLOTcgbY&amp;t=1s. </a:t>
            </a:r>
          </a:p>
        </p:txBody>
      </p:sp>
      <p:sp>
        <p:nvSpPr>
          <p:cNvPr id="28" name="TextBox 27">
            <a:extLst>
              <a:ext uri="{FF2B5EF4-FFF2-40B4-BE49-F238E27FC236}">
                <a16:creationId xmlns:a16="http://schemas.microsoft.com/office/drawing/2014/main" id="{33150E31-AF24-40B5-8EA7-13B6B4C5A8C6}"/>
              </a:ext>
            </a:extLst>
          </p:cNvPr>
          <p:cNvSpPr txBox="1"/>
          <p:nvPr/>
        </p:nvSpPr>
        <p:spPr>
          <a:xfrm>
            <a:off x="329093" y="3483442"/>
            <a:ext cx="6990458" cy="646331"/>
          </a:xfrm>
          <a:prstGeom prst="rect">
            <a:avLst/>
          </a:prstGeom>
          <a:noFill/>
        </p:spPr>
        <p:txBody>
          <a:bodyPr wrap="square">
            <a:spAutoFit/>
          </a:bodyPr>
          <a:lstStyle/>
          <a:p>
            <a:r>
              <a:rPr lang="en-US" dirty="0">
                <a:effectLst/>
              </a:rPr>
              <a:t>Unknown. (2021). </a:t>
            </a:r>
            <a:r>
              <a:rPr lang="en-US" i="1" dirty="0">
                <a:effectLst/>
              </a:rPr>
              <a:t>Logos Discovery Engine</a:t>
            </a:r>
            <a:r>
              <a:rPr lang="en-US" dirty="0">
                <a:effectLst/>
              </a:rPr>
              <a:t>. Ice Breaker Logos. https://www.logolynx.com/topic/icebreaker. </a:t>
            </a:r>
          </a:p>
        </p:txBody>
      </p:sp>
      <p:sp>
        <p:nvSpPr>
          <p:cNvPr id="30" name="TextBox 29">
            <a:extLst>
              <a:ext uri="{FF2B5EF4-FFF2-40B4-BE49-F238E27FC236}">
                <a16:creationId xmlns:a16="http://schemas.microsoft.com/office/drawing/2014/main" id="{FED6DD9C-6169-46C0-8759-EC2622E904A0}"/>
              </a:ext>
            </a:extLst>
          </p:cNvPr>
          <p:cNvSpPr txBox="1"/>
          <p:nvPr/>
        </p:nvSpPr>
        <p:spPr>
          <a:xfrm>
            <a:off x="211123" y="4272979"/>
            <a:ext cx="6990458" cy="646331"/>
          </a:xfrm>
          <a:prstGeom prst="rect">
            <a:avLst/>
          </a:prstGeom>
          <a:noFill/>
        </p:spPr>
        <p:txBody>
          <a:bodyPr wrap="square">
            <a:spAutoFit/>
          </a:bodyPr>
          <a:lstStyle/>
          <a:p>
            <a:r>
              <a:rPr lang="en-US" dirty="0">
                <a:effectLst/>
              </a:rPr>
              <a:t>U.S. Army. (2018, October 15). </a:t>
            </a:r>
            <a:r>
              <a:rPr lang="en-US" i="1" dirty="0">
                <a:effectLst/>
              </a:rPr>
              <a:t>Army Combat Fitness Test (ACFT) Event #5 - Leg Tuck</a:t>
            </a:r>
            <a:r>
              <a:rPr lang="en-US" dirty="0">
                <a:effectLst/>
              </a:rPr>
              <a:t>. YouTube. https://www.youtube.com/watch?v=bXSHlJVjpIM. </a:t>
            </a:r>
          </a:p>
        </p:txBody>
      </p:sp>
      <p:sp>
        <p:nvSpPr>
          <p:cNvPr id="31" name="TextBox 30">
            <a:extLst>
              <a:ext uri="{FF2B5EF4-FFF2-40B4-BE49-F238E27FC236}">
                <a16:creationId xmlns:a16="http://schemas.microsoft.com/office/drawing/2014/main" id="{007A669B-1677-4037-ABC8-6E61212678F6}"/>
              </a:ext>
            </a:extLst>
          </p:cNvPr>
          <p:cNvSpPr txBox="1"/>
          <p:nvPr/>
        </p:nvSpPr>
        <p:spPr>
          <a:xfrm>
            <a:off x="6543943" y="860412"/>
            <a:ext cx="6131606" cy="1200329"/>
          </a:xfrm>
          <a:prstGeom prst="rect">
            <a:avLst/>
          </a:prstGeom>
          <a:noFill/>
        </p:spPr>
        <p:txBody>
          <a:bodyPr wrap="square">
            <a:spAutoFit/>
          </a:bodyPr>
          <a:lstStyle/>
          <a:p>
            <a:r>
              <a:rPr lang="en-US" dirty="0">
                <a:effectLst/>
              </a:rPr>
              <a:t>U.S. Army. (2012). </a:t>
            </a:r>
            <a:r>
              <a:rPr lang="en-US" i="1" dirty="0">
                <a:effectLst/>
              </a:rPr>
              <a:t>ACFT 2.0: Changes sparked by COVID-19</a:t>
            </a:r>
            <a:r>
              <a:rPr lang="en-US" dirty="0">
                <a:effectLst/>
              </a:rPr>
              <a:t>. www.army.mil. https://www.army.mil/article/236479/acft_20_changes_sparked_by_covid_19. </a:t>
            </a:r>
          </a:p>
        </p:txBody>
      </p:sp>
      <p:sp>
        <p:nvSpPr>
          <p:cNvPr id="33" name="TextBox 32">
            <a:extLst>
              <a:ext uri="{FF2B5EF4-FFF2-40B4-BE49-F238E27FC236}">
                <a16:creationId xmlns:a16="http://schemas.microsoft.com/office/drawing/2014/main" id="{6F0F824F-BF16-437D-BE7A-6D05E8691ED9}"/>
              </a:ext>
            </a:extLst>
          </p:cNvPr>
          <p:cNvSpPr txBox="1"/>
          <p:nvPr/>
        </p:nvSpPr>
        <p:spPr>
          <a:xfrm>
            <a:off x="164121" y="6166782"/>
            <a:ext cx="6909274" cy="923330"/>
          </a:xfrm>
          <a:prstGeom prst="rect">
            <a:avLst/>
          </a:prstGeom>
          <a:noFill/>
        </p:spPr>
        <p:txBody>
          <a:bodyPr wrap="square">
            <a:spAutoFit/>
          </a:bodyPr>
          <a:lstStyle/>
          <a:p>
            <a:r>
              <a:rPr lang="en-US" dirty="0">
                <a:effectLst/>
              </a:rPr>
              <a:t>U.S. Army. (2016). </a:t>
            </a:r>
            <a:r>
              <a:rPr lang="en-US" i="1" dirty="0">
                <a:effectLst/>
              </a:rPr>
              <a:t>Media Thumbs Photo</a:t>
            </a:r>
            <a:r>
              <a:rPr lang="en-US" dirty="0">
                <a:effectLst/>
              </a:rPr>
              <a:t>. Proper Test Procedures. https://static.dvidshub.net/media/thumbs/photos/1603/2487791/1000w_q95.jpg. </a:t>
            </a:r>
          </a:p>
        </p:txBody>
      </p:sp>
    </p:spTree>
    <p:extLst>
      <p:ext uri="{BB962C8B-B14F-4D97-AF65-F5344CB8AC3E}">
        <p14:creationId xmlns:p14="http://schemas.microsoft.com/office/powerpoint/2010/main" val="38867597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84492" y="1185954"/>
            <a:ext cx="7913705" cy="1582652"/>
          </a:xfrm>
          <a:ln w="9525">
            <a:solidFill>
              <a:schemeClr val="tx1"/>
            </a:solidFill>
          </a:ln>
        </p:spPr>
        <p:txBody>
          <a:bodyPr>
            <a:noAutofit/>
          </a:bodyPr>
          <a:lstStyle/>
          <a:p>
            <a:pPr marL="0" indent="0" algn="just">
              <a:buNone/>
            </a:pPr>
            <a:r>
              <a:rPr lang="en-US" sz="1200" b="1" dirty="0">
                <a:solidFill>
                  <a:srgbClr val="0070C0"/>
                </a:solidFill>
                <a:latin typeface="Times New Roman" panose="02020603050405020304" pitchFamily="18" charset="0"/>
                <a:cs typeface="Times New Roman" panose="02020603050405020304" pitchFamily="18" charset="0"/>
              </a:rPr>
              <a:t>Context</a:t>
            </a:r>
            <a:r>
              <a:rPr lang="en-US" sz="1200" dirty="0">
                <a:solidFill>
                  <a:srgbClr val="0070C0"/>
                </a:solidFill>
                <a:latin typeface="Times New Roman" panose="02020603050405020304" pitchFamily="18" charset="0"/>
                <a:cs typeface="Times New Roman" panose="02020603050405020304" pitchFamily="18" charset="0"/>
              </a:rPr>
              <a:t>: </a:t>
            </a:r>
            <a:r>
              <a:rPr lang="en-US" sz="1200" dirty="0">
                <a:latin typeface="Times New Roman" panose="02020603050405020304" pitchFamily="18" charset="0"/>
                <a:cs typeface="Times New Roman" panose="02020603050405020304" pitchFamily="18" charset="0"/>
              </a:rPr>
              <a:t>The ACFT is a six-event combat focused fitness test that measures the overall fitness level of every Soldier enlisted within the United States Army.  Commanders at every echelon use the results of the ACFT to help assess the level of fitness for each unit.  This assessment allows a reportable measurement for the unit's ability to conduct full spectrum operations within a multi-domain environment.  The Leg-Tuck (LTK) event is the 5</a:t>
            </a:r>
            <a:r>
              <a:rPr lang="en-US" sz="1200" baseline="30000" dirty="0">
                <a:latin typeface="Times New Roman" panose="02020603050405020304" pitchFamily="18" charset="0"/>
                <a:cs typeface="Times New Roman" panose="02020603050405020304" pitchFamily="18" charset="0"/>
              </a:rPr>
              <a:t>th</a:t>
            </a:r>
            <a:r>
              <a:rPr lang="en-US" sz="1200" dirty="0">
                <a:latin typeface="Times New Roman" panose="02020603050405020304" pitchFamily="18" charset="0"/>
                <a:cs typeface="Times New Roman" panose="02020603050405020304" pitchFamily="18" charset="0"/>
              </a:rPr>
              <a:t> event with the fitness assessment that aims at measuring the strength of the soldier's grip, arm, shoulder, and trunk muscles.  This event helps the commander assess the soldier's ability to carry heavy loads over distance and various terrains.  This minimum number of repetitions for this exercise must be successfully completed by each soldier either annually or semi-annually by every component (Active, Reserve, National Guard) as a condition of service requirement.  In addition, performance within this event affects all favorable actions for every soldier to include retention, promotions, military schools, and awards.  </a:t>
            </a:r>
          </a:p>
        </p:txBody>
      </p:sp>
      <p:sp>
        <p:nvSpPr>
          <p:cNvPr id="7" name="Content Placeholder 2">
            <a:extLst>
              <a:ext uri="{FF2B5EF4-FFF2-40B4-BE49-F238E27FC236}">
                <a16:creationId xmlns:a16="http://schemas.microsoft.com/office/drawing/2014/main" id="{2A7F409E-BE1D-434A-839B-591950C92738}"/>
              </a:ext>
            </a:extLst>
          </p:cNvPr>
          <p:cNvSpPr txBox="1">
            <a:spLocks/>
          </p:cNvSpPr>
          <p:nvPr/>
        </p:nvSpPr>
        <p:spPr>
          <a:xfrm>
            <a:off x="584492" y="2805071"/>
            <a:ext cx="7913705" cy="679903"/>
          </a:xfrm>
          <a:prstGeom prst="rect">
            <a:avLst/>
          </a:prstGeom>
          <a:ln w="9525">
            <a:solidFill>
              <a:schemeClr val="tx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en-US" sz="1200" b="1" dirty="0">
                <a:solidFill>
                  <a:srgbClr val="0070C0"/>
                </a:solidFill>
                <a:latin typeface="Times New Roman" panose="02020603050405020304" pitchFamily="18" charset="0"/>
                <a:cs typeface="Times New Roman" panose="02020603050405020304" pitchFamily="18" charset="0"/>
              </a:rPr>
              <a:t>Target Audience: </a:t>
            </a:r>
            <a:r>
              <a:rPr lang="en-US" sz="1200" dirty="0">
                <a:latin typeface="Times New Roman" panose="02020603050405020304" pitchFamily="18" charset="0"/>
                <a:cs typeface="Times New Roman" panose="02020603050405020304" pitchFamily="18" charset="0"/>
              </a:rPr>
              <a:t>This instruction applies to every soldier enlisted or commissioned within the United States Army for all three components (Active Duty, Reserves, National Guard).  The instruction is applicable not only to all three components but also includes all career management fields within the United States Army</a:t>
            </a:r>
            <a:r>
              <a:rPr lang="en-US" sz="1200" b="1" i="1" dirty="0">
                <a:latin typeface="Times New Roman" panose="02020603050405020304" pitchFamily="18" charset="0"/>
                <a:cs typeface="Times New Roman" panose="02020603050405020304" pitchFamily="18" charset="0"/>
              </a:rPr>
              <a:t>.</a:t>
            </a:r>
          </a:p>
        </p:txBody>
      </p:sp>
      <p:sp>
        <p:nvSpPr>
          <p:cNvPr id="8" name="Content Placeholder 2">
            <a:extLst>
              <a:ext uri="{FF2B5EF4-FFF2-40B4-BE49-F238E27FC236}">
                <a16:creationId xmlns:a16="http://schemas.microsoft.com/office/drawing/2014/main" id="{B18F4F9F-1265-44A0-AC51-DCE916CB8C91}"/>
              </a:ext>
            </a:extLst>
          </p:cNvPr>
          <p:cNvSpPr txBox="1">
            <a:spLocks/>
          </p:cNvSpPr>
          <p:nvPr/>
        </p:nvSpPr>
        <p:spPr>
          <a:xfrm>
            <a:off x="584493" y="4809600"/>
            <a:ext cx="7913705" cy="2012015"/>
          </a:xfrm>
          <a:prstGeom prst="rect">
            <a:avLst/>
          </a:prstGeom>
          <a:ln>
            <a:solidFill>
              <a:schemeClr val="tx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1200" b="1" dirty="0">
                <a:solidFill>
                  <a:srgbClr val="0070C0"/>
                </a:solidFill>
                <a:latin typeface="Times New Roman" panose="02020603050405020304" pitchFamily="18" charset="0"/>
                <a:cs typeface="Times New Roman" panose="02020603050405020304" pitchFamily="18" charset="0"/>
              </a:rPr>
              <a:t>Overview:</a:t>
            </a:r>
            <a:r>
              <a:rPr lang="en-US" sz="1200" b="1" dirty="0">
                <a:solidFill>
                  <a:srgbClr val="0000CC"/>
                </a:solidFill>
                <a:latin typeface="Times New Roman" panose="02020603050405020304" pitchFamily="18" charset="0"/>
                <a:cs typeface="Times New Roman" panose="02020603050405020304" pitchFamily="18" charset="0"/>
              </a:rPr>
              <a:t>  </a:t>
            </a:r>
            <a:r>
              <a:rPr lang="en-US" sz="1200" dirty="0">
                <a:latin typeface="Times New Roman" panose="02020603050405020304" pitchFamily="18" charset="0"/>
                <a:cs typeface="Times New Roman" panose="02020603050405020304" pitchFamily="18" charset="0"/>
              </a:rPr>
              <a:t>This instructional unit a 120-minute classroom face-to-face experience that will include classroom education and Physical Readiness Hands-on Training,  In addition, students will be presented with an additional 120-minutes of practical application in the field before the final assessment.  The unit of instruction will begin with video presentations and lectures of correct leg-tuck execution and the three applicable training exercises as dictated within the Army TC 3-22.20.  The students will then in a classroom under facilitator supervision collaboratively develop a one-week small unit physical readiness training plan that will aims to increase human performance within the ACFT leg-tuck event.  Upon completion of the classroom portion of instruction the students will be shown the proper execution of the leg-tuck event and three approved training exercise using the Army by the number's method of demonstration on an approved PRT filed.  The students will be given the opportunity to practice and demonstrate the skills of  the leg-tuck and three training exercises.  Finally, the students will move under facilitator supervision back to their units where they will apply newly formed leg-tuck skills into training application.  The course concludes with an assessment that will be given upon completion of the 120-minute field application.      </a:t>
            </a:r>
            <a:r>
              <a:rPr lang="en-US" sz="2000" b="1" dirty="0">
                <a:latin typeface="Times New Roman" panose="02020603050405020304" pitchFamily="18" charset="0"/>
                <a:cs typeface="Times New Roman" panose="02020603050405020304" pitchFamily="18" charset="0"/>
              </a:rPr>
              <a:t> </a:t>
            </a:r>
            <a:endParaRPr lang="en-US" sz="2000" b="1" i="1" dirty="0">
              <a:latin typeface="Times New Roman" panose="02020603050405020304" pitchFamily="18" charset="0"/>
              <a:cs typeface="Times New Roman" panose="02020603050405020304" pitchFamily="18" charset="0"/>
            </a:endParaRPr>
          </a:p>
        </p:txBody>
      </p:sp>
      <p:sp>
        <p:nvSpPr>
          <p:cNvPr id="9" name="Content Placeholder 2">
            <a:extLst>
              <a:ext uri="{FF2B5EF4-FFF2-40B4-BE49-F238E27FC236}">
                <a16:creationId xmlns:a16="http://schemas.microsoft.com/office/drawing/2014/main" id="{5F949134-E5DB-4518-BF06-8A08885D4857}"/>
              </a:ext>
            </a:extLst>
          </p:cNvPr>
          <p:cNvSpPr txBox="1">
            <a:spLocks/>
          </p:cNvSpPr>
          <p:nvPr/>
        </p:nvSpPr>
        <p:spPr>
          <a:xfrm>
            <a:off x="584492" y="3538339"/>
            <a:ext cx="7913705" cy="1234796"/>
          </a:xfrm>
          <a:prstGeom prst="rect">
            <a:avLst/>
          </a:prstGeom>
          <a:ln>
            <a:solidFill>
              <a:schemeClr val="tx1"/>
            </a:solidFill>
          </a:ln>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1300" b="1" dirty="0">
                <a:solidFill>
                  <a:srgbClr val="0070C0"/>
                </a:solidFill>
                <a:latin typeface="Times New Roman" panose="02020603050405020304" pitchFamily="18" charset="0"/>
                <a:cs typeface="Times New Roman" panose="02020603050405020304" pitchFamily="18" charset="0"/>
              </a:rPr>
              <a:t>Expected </a:t>
            </a:r>
            <a:r>
              <a:rPr lang="en-US" sz="1300" b="1" u="sng" dirty="0">
                <a:solidFill>
                  <a:srgbClr val="0070C0"/>
                </a:solidFill>
                <a:latin typeface="Times New Roman" panose="02020603050405020304" pitchFamily="18" charset="0"/>
                <a:cs typeface="Times New Roman" panose="02020603050405020304" pitchFamily="18" charset="0"/>
              </a:rPr>
              <a:t>UNIT</a:t>
            </a:r>
            <a:r>
              <a:rPr lang="en-US" sz="1300" b="1" dirty="0">
                <a:solidFill>
                  <a:srgbClr val="0070C0"/>
                </a:solidFill>
                <a:latin typeface="Times New Roman" panose="02020603050405020304" pitchFamily="18" charset="0"/>
                <a:cs typeface="Times New Roman" panose="02020603050405020304" pitchFamily="18" charset="0"/>
              </a:rPr>
              <a:t> outcomes:</a:t>
            </a:r>
            <a:r>
              <a:rPr lang="en-US" sz="1300" b="1" i="1" dirty="0">
                <a:solidFill>
                  <a:srgbClr val="0070C0"/>
                </a:solidFill>
                <a:latin typeface="Times New Roman" panose="02020603050405020304" pitchFamily="18" charset="0"/>
                <a:cs typeface="Times New Roman" panose="02020603050405020304" pitchFamily="18" charset="0"/>
              </a:rPr>
              <a:t> </a:t>
            </a:r>
            <a:r>
              <a:rPr lang="en-US" sz="1300" dirty="0">
                <a:latin typeface="Times New Roman" panose="02020603050405020304" pitchFamily="18" charset="0"/>
                <a:cs typeface="Times New Roman" panose="02020603050405020304" pitchFamily="18" charset="0"/>
              </a:rPr>
              <a:t>Upon certification of this instructional unit team leaders within the United States Army will have the knowledge and skills to properly:</a:t>
            </a:r>
          </a:p>
          <a:p>
            <a:pPr marL="0" indent="0" algn="just">
              <a:buNone/>
            </a:pPr>
            <a:r>
              <a:rPr lang="en-US" sz="1300" dirty="0">
                <a:latin typeface="Times New Roman" panose="02020603050405020304" pitchFamily="18" charset="0"/>
                <a:cs typeface="Times New Roman" panose="02020603050405020304" pitchFamily="18" charset="0"/>
              </a:rPr>
              <a:t>In a classroom environment team leaders will describe and demonstrate the knowledge necessary to build an effective training program, within their unit, to successfully prepare soldiers in their formation for execution of the ACFT leg-tuck event.  </a:t>
            </a:r>
          </a:p>
          <a:p>
            <a:pPr marL="0" indent="0" algn="just">
              <a:buNone/>
            </a:pPr>
            <a:r>
              <a:rPr lang="en-US" sz="1300" dirty="0">
                <a:latin typeface="Times New Roman" panose="02020603050405020304" pitchFamily="18" charset="0"/>
                <a:cs typeface="Times New Roman" panose="02020603050405020304" pitchFamily="18" charset="0"/>
              </a:rPr>
              <a:t>Provide the Army total force structure with certified trainers that can demonstrate on an (approved physical readiness training field) they can properly individually execute and train soldiers for the ACFT Leg-Tuck event.</a:t>
            </a:r>
          </a:p>
          <a:p>
            <a:pPr marL="0" indent="0" algn="just">
              <a:buNone/>
            </a:pPr>
            <a:endParaRPr lang="en-US" sz="2000" b="1" i="1" dirty="0">
              <a:latin typeface="Times New Roman" panose="02020603050405020304" pitchFamily="18" charset="0"/>
              <a:cs typeface="Times New Roman" panose="02020603050405020304" pitchFamily="18" charset="0"/>
            </a:endParaRPr>
          </a:p>
        </p:txBody>
      </p:sp>
      <p:sp>
        <p:nvSpPr>
          <p:cNvPr id="10" name="Title 1">
            <a:extLst>
              <a:ext uri="{FF2B5EF4-FFF2-40B4-BE49-F238E27FC236}">
                <a16:creationId xmlns:a16="http://schemas.microsoft.com/office/drawing/2014/main" id="{3512227D-65E8-4FC7-96AD-445B8C0CFBBC}"/>
              </a:ext>
            </a:extLst>
          </p:cNvPr>
          <p:cNvSpPr txBox="1">
            <a:spLocks/>
          </p:cNvSpPr>
          <p:nvPr/>
        </p:nvSpPr>
        <p:spPr>
          <a:xfrm>
            <a:off x="584492" y="444000"/>
            <a:ext cx="7913706" cy="679903"/>
          </a:xfrm>
          <a:prstGeom prst="rect">
            <a:avLst/>
          </a:prstGeom>
          <a:ln w="28575">
            <a:solidFill>
              <a:srgbClr val="0070C0"/>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tabLst>
                <a:tab pos="5205413" algn="l"/>
              </a:tabLst>
            </a:pPr>
            <a:r>
              <a:rPr lang="en-US" sz="1100" b="1" dirty="0">
                <a:solidFill>
                  <a:srgbClr val="0070C0"/>
                </a:solidFill>
                <a:latin typeface="Times New Roman" panose="02020603050405020304" pitchFamily="18" charset="0"/>
                <a:cs typeface="Times New Roman" panose="02020603050405020304" pitchFamily="18" charset="0"/>
              </a:rPr>
              <a:t>UNIT Title</a:t>
            </a:r>
            <a:r>
              <a:rPr lang="en-US" sz="1100" b="1" dirty="0">
                <a:latin typeface="Times New Roman" panose="02020603050405020304" pitchFamily="18" charset="0"/>
                <a:cs typeface="Times New Roman" panose="02020603050405020304" pitchFamily="18" charset="0"/>
              </a:rPr>
              <a:t>:</a:t>
            </a:r>
            <a:r>
              <a:rPr lang="en-US" sz="1100" dirty="0">
                <a:latin typeface="Times New Roman" panose="02020603050405020304" pitchFamily="18" charset="0"/>
                <a:cs typeface="Times New Roman" panose="02020603050405020304" pitchFamily="18" charset="0"/>
              </a:rPr>
              <a:t> The ACFT Leg-Tuck Event	          </a:t>
            </a:r>
            <a:r>
              <a:rPr lang="en-US" sz="1100" b="1" dirty="0">
                <a:solidFill>
                  <a:srgbClr val="0070C0"/>
                </a:solidFill>
                <a:latin typeface="Times New Roman" panose="02020603050405020304" pitchFamily="18" charset="0"/>
                <a:cs typeface="Times New Roman" panose="02020603050405020304" pitchFamily="18" charset="0"/>
              </a:rPr>
              <a:t>Designer: </a:t>
            </a:r>
            <a:r>
              <a:rPr lang="en-US" sz="1100" b="1" dirty="0">
                <a:latin typeface="Times New Roman" panose="02020603050405020304" pitchFamily="18" charset="0"/>
                <a:cs typeface="Times New Roman" panose="02020603050405020304" pitchFamily="18" charset="0"/>
              </a:rPr>
              <a:t>Kevin M. Schuller</a:t>
            </a:r>
            <a:br>
              <a:rPr lang="en-US" sz="1100" dirty="0">
                <a:latin typeface="Times New Roman" panose="02020603050405020304" pitchFamily="18" charset="0"/>
                <a:cs typeface="Times New Roman" panose="02020603050405020304" pitchFamily="18" charset="0"/>
              </a:rPr>
            </a:br>
            <a:r>
              <a:rPr lang="en-US" sz="1100" b="1" dirty="0">
                <a:solidFill>
                  <a:srgbClr val="0070C0"/>
                </a:solidFill>
                <a:latin typeface="Times New Roman" panose="02020603050405020304" pitchFamily="18" charset="0"/>
                <a:cs typeface="Times New Roman" panose="02020603050405020304" pitchFamily="18" charset="0"/>
              </a:rPr>
              <a:t>Purpose: </a:t>
            </a:r>
            <a:r>
              <a:rPr lang="en-US" sz="1100" dirty="0">
                <a:latin typeface="Times New Roman" panose="02020603050405020304" pitchFamily="18" charset="0"/>
                <a:cs typeface="Times New Roman" panose="02020603050405020304" pitchFamily="18" charset="0"/>
              </a:rPr>
              <a:t>Train Army Team Leaders on a proper training plan and execution of the leg-tuck event.  This instruction will increase the soldier's ability the correctly perform the exercise leading to an increased performance on the ACFT.</a:t>
            </a:r>
            <a:r>
              <a:rPr lang="en-US" sz="1100" b="1" dirty="0">
                <a:latin typeface="Times New Roman" panose="02020603050405020304" pitchFamily="18" charset="0"/>
                <a:cs typeface="Times New Roman" panose="02020603050405020304" pitchFamily="18" charset="0"/>
              </a:rPr>
              <a:t>	</a:t>
            </a:r>
            <a:r>
              <a:rPr lang="en-US" sz="1100" b="1" dirty="0">
                <a:solidFill>
                  <a:srgbClr val="0070C0"/>
                </a:solidFill>
                <a:latin typeface="Times New Roman" panose="02020603050405020304" pitchFamily="18" charset="0"/>
                <a:cs typeface="Times New Roman" panose="02020603050405020304" pitchFamily="18" charset="0"/>
              </a:rPr>
              <a:t>Seat-time: </a:t>
            </a:r>
            <a:r>
              <a:rPr lang="en-US" sz="1100" b="1" dirty="0">
                <a:latin typeface="Times New Roman" panose="02020603050405020304" pitchFamily="18" charset="0"/>
                <a:cs typeface="Times New Roman" panose="02020603050405020304" pitchFamily="18" charset="0"/>
              </a:rPr>
              <a:t>2 Hours</a:t>
            </a:r>
            <a:endParaRPr lang="en-US" sz="1100" dirty="0"/>
          </a:p>
        </p:txBody>
      </p:sp>
      <p:sp>
        <p:nvSpPr>
          <p:cNvPr id="11" name="Rectangle 10">
            <a:extLst>
              <a:ext uri="{FF2B5EF4-FFF2-40B4-BE49-F238E27FC236}">
                <a16:creationId xmlns:a16="http://schemas.microsoft.com/office/drawing/2014/main" id="{43D01F17-3890-42BC-A1FB-46E38D88D8C3}"/>
              </a:ext>
            </a:extLst>
          </p:cNvPr>
          <p:cNvSpPr/>
          <p:nvPr/>
        </p:nvSpPr>
        <p:spPr>
          <a:xfrm>
            <a:off x="1059917" y="-122109"/>
            <a:ext cx="7024166" cy="646331"/>
          </a:xfrm>
          <a:prstGeom prst="rect">
            <a:avLst/>
          </a:prstGeom>
          <a:noFill/>
        </p:spPr>
        <p:txBody>
          <a:bodyPr wrap="none" lIns="91440" tIns="45720" rIns="91440" bIns="45720">
            <a:spAutoFit/>
          </a:bodyPr>
          <a:lstStyle/>
          <a:p>
            <a:pPr algn="ctr"/>
            <a:r>
              <a:rPr lang="en-US" sz="3600" b="0" cap="none" spc="0" dirty="0">
                <a:ln w="0"/>
                <a:solidFill>
                  <a:schemeClr val="tx1"/>
                </a:solidFill>
                <a:effectLst>
                  <a:outerShdw blurRad="38100" dist="19050" dir="2700000" algn="tl" rotWithShape="0">
                    <a:schemeClr val="dk1">
                      <a:alpha val="40000"/>
                    </a:schemeClr>
                  </a:outerShdw>
                </a:effectLst>
              </a:rPr>
              <a:t>Instructional Unit Program Overview</a:t>
            </a:r>
          </a:p>
        </p:txBody>
      </p:sp>
      <p:pic>
        <p:nvPicPr>
          <p:cNvPr id="1026" name="Picture 2" descr="See the source image">
            <a:extLst>
              <a:ext uri="{FF2B5EF4-FFF2-40B4-BE49-F238E27FC236}">
                <a16:creationId xmlns:a16="http://schemas.microsoft.com/office/drawing/2014/main" id="{9FC5FCC6-6C46-4A9F-B87D-296214D1F04F}"/>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8923" y="-46123"/>
            <a:ext cx="1268376" cy="845804"/>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See the source image">
            <a:extLst>
              <a:ext uri="{FF2B5EF4-FFF2-40B4-BE49-F238E27FC236}">
                <a16:creationId xmlns:a16="http://schemas.microsoft.com/office/drawing/2014/main" id="{3DA53533-DD87-4B11-98C0-1E922B48B1F9}"/>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532381" y="53613"/>
            <a:ext cx="556414" cy="646332"/>
          </a:xfrm>
          <a:prstGeom prst="rect">
            <a:avLst/>
          </a:prstGeom>
          <a:noFill/>
          <a:extLst>
            <a:ext uri="{909E8E84-426E-40DD-AFC4-6F175D3DCCD1}">
              <a14:hiddenFill xmlns:a14="http://schemas.microsoft.com/office/drawing/2010/main">
                <a:solidFill>
                  <a:srgbClr val="FFFFFF"/>
                </a:solidFill>
              </a14:hiddenFill>
            </a:ext>
          </a:extLst>
        </p:spPr>
      </p:pic>
    </p:spTree>
    <p:custDataLst>
      <p:tags r:id="rId1"/>
    </p:custDataLst>
    <p:extLst>
      <p:ext uri="{BB962C8B-B14F-4D97-AF65-F5344CB8AC3E}">
        <p14:creationId xmlns:p14="http://schemas.microsoft.com/office/powerpoint/2010/main" val="1460968122"/>
      </p:ext>
    </p:extLst>
  </p:cSld>
  <p:clrMapOvr>
    <a:masterClrMapping/>
  </p:clrMapOvr>
  <mc:AlternateContent xmlns:mc="http://schemas.openxmlformats.org/markup-compatibility/2006" xmlns:p14="http://schemas.microsoft.com/office/powerpoint/2010/main">
    <mc:Choice Requires="p14">
      <p:transition spd="slow" p14:dur="2000" advTm="109792"/>
    </mc:Choice>
    <mc:Fallback xmlns="">
      <p:transition spd="slow" advTm="109792"/>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62511" y="2709703"/>
            <a:ext cx="7913705" cy="1233771"/>
          </a:xfrm>
          <a:ln>
            <a:solidFill>
              <a:schemeClr val="tx1"/>
            </a:solidFill>
          </a:ln>
        </p:spPr>
        <p:txBody>
          <a:bodyPr>
            <a:normAutofit lnSpcReduction="10000"/>
          </a:bodyPr>
          <a:lstStyle/>
          <a:p>
            <a:pPr marL="0" indent="0" algn="just">
              <a:buNone/>
            </a:pPr>
            <a:r>
              <a:rPr lang="en-US" sz="1200" b="1" dirty="0">
                <a:solidFill>
                  <a:srgbClr val="0070C0"/>
                </a:solidFill>
                <a:latin typeface="Times New Roman" panose="02020603050405020304" pitchFamily="18" charset="0"/>
                <a:cs typeface="Times New Roman" panose="02020603050405020304" pitchFamily="18" charset="0"/>
              </a:rPr>
              <a:t>Content learning assessments: </a:t>
            </a:r>
            <a:r>
              <a:rPr lang="en-US" sz="1200" dirty="0">
                <a:latin typeface="Times New Roman" panose="02020603050405020304" pitchFamily="18" charset="0"/>
                <a:cs typeface="Times New Roman" panose="02020603050405020304" pitchFamily="18" charset="0"/>
              </a:rPr>
              <a:t>During this instructional unit students will be administered three separate assessments as follows:</a:t>
            </a:r>
          </a:p>
          <a:p>
            <a:pPr algn="just">
              <a:buAutoNum type="arabicPeriod"/>
            </a:pPr>
            <a:r>
              <a:rPr lang="en-US" sz="1200" dirty="0">
                <a:latin typeface="Times New Roman" panose="02020603050405020304" pitchFamily="18" charset="0"/>
                <a:cs typeface="Times New Roman" panose="02020603050405020304" pitchFamily="18" charset="0"/>
              </a:rPr>
              <a:t>Pre-Assessment-5 question assessment with the purpose to identifying and building upon already established foundational concrete knowledge of the leg-tuck event and the three alternate approved training events IAW TC 3-22.20.</a:t>
            </a:r>
          </a:p>
          <a:p>
            <a:pPr algn="just">
              <a:buFont typeface="Arial" panose="020B0604020202020204" pitchFamily="34" charset="0"/>
              <a:buAutoNum type="arabicPeriod"/>
            </a:pPr>
            <a:r>
              <a:rPr lang="en-US" sz="1200" dirty="0">
                <a:latin typeface="Times New Roman" panose="02020603050405020304" pitchFamily="18" charset="0"/>
                <a:cs typeface="Times New Roman" panose="02020603050405020304" pitchFamily="18" charset="0"/>
              </a:rPr>
              <a:t>Post Course Assessment-10 question post course written assessment and hands-on performance of the leg-tuck event and the three alternate approved training events IAW TC 3-22.20.</a:t>
            </a:r>
          </a:p>
          <a:p>
            <a:pPr algn="just">
              <a:buAutoNum type="arabicPeriod"/>
            </a:pPr>
            <a:endParaRPr lang="en-US" sz="1200" b="1" i="1" dirty="0">
              <a:latin typeface="Times New Roman" panose="02020603050405020304" pitchFamily="18" charset="0"/>
              <a:cs typeface="Times New Roman" panose="02020603050405020304" pitchFamily="18" charset="0"/>
            </a:endParaRPr>
          </a:p>
          <a:p>
            <a:pPr marL="342900" indent="-342900" algn="just">
              <a:buAutoNum type="arabicPeriod"/>
            </a:pPr>
            <a:endParaRPr lang="en-US" sz="1800" b="1" i="1" dirty="0">
              <a:latin typeface="Times New Roman" panose="02020603050405020304" pitchFamily="18" charset="0"/>
              <a:cs typeface="Times New Roman" panose="02020603050405020304" pitchFamily="18" charset="0"/>
            </a:endParaRPr>
          </a:p>
        </p:txBody>
      </p:sp>
      <p:sp>
        <p:nvSpPr>
          <p:cNvPr id="11" name="Content Placeholder 2">
            <a:extLst>
              <a:ext uri="{FF2B5EF4-FFF2-40B4-BE49-F238E27FC236}">
                <a16:creationId xmlns:a16="http://schemas.microsoft.com/office/drawing/2014/main" id="{9D6A717E-AC02-4692-9E99-1970FBFB38F8}"/>
              </a:ext>
            </a:extLst>
          </p:cNvPr>
          <p:cNvSpPr txBox="1">
            <a:spLocks/>
          </p:cNvSpPr>
          <p:nvPr/>
        </p:nvSpPr>
        <p:spPr>
          <a:xfrm>
            <a:off x="573501" y="1222840"/>
            <a:ext cx="7913705" cy="1387926"/>
          </a:xfrm>
          <a:prstGeom prst="rect">
            <a:avLst/>
          </a:prstGeom>
          <a:ln>
            <a:solidFill>
              <a:schemeClr val="tx1"/>
            </a:solidFill>
          </a:ln>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en-US" sz="1300" b="1" dirty="0">
                <a:solidFill>
                  <a:srgbClr val="0070C0"/>
                </a:solidFill>
                <a:latin typeface="Times New Roman" panose="02020603050405020304" pitchFamily="18" charset="0"/>
                <a:cs typeface="Times New Roman" panose="02020603050405020304" pitchFamily="18" charset="0"/>
              </a:rPr>
              <a:t>Key UNIT content</a:t>
            </a:r>
            <a:r>
              <a:rPr lang="en-US" sz="1300" b="1" i="1" dirty="0">
                <a:solidFill>
                  <a:srgbClr val="0070C0"/>
                </a:solidFill>
                <a:latin typeface="Times New Roman" panose="02020603050405020304" pitchFamily="18" charset="0"/>
                <a:cs typeface="Times New Roman" panose="02020603050405020304" pitchFamily="18" charset="0"/>
              </a:rPr>
              <a:t>: </a:t>
            </a:r>
            <a:r>
              <a:rPr lang="en-US" sz="1300" dirty="0">
                <a:latin typeface="Times New Roman" panose="02020603050405020304" pitchFamily="18" charset="0"/>
                <a:cs typeface="Times New Roman" panose="02020603050405020304" pitchFamily="18" charset="0"/>
              </a:rPr>
              <a:t>Small unit Army team leaders will be introduced to the ACFT leg-tuck exercise.  This introduction will include the correct way to maintain relative vertical posture on approved Army climbing bar while moving the hips and knees to the elbow position and back down without excessive swinging.  Army Team leaders will also receive introduction and training on the three approved training exercises found in TC 3-22.20 that include the Bent-Leg Raise (BLR), Leg-Tuck and Twist (LTT), Alternating Grip Pull-Up (AGP).  Army Team Leaders will not only be introduced to these training events but will also receive lecture on how to incorporate the events into existing physical readiness plans to improve soldier performance.  Army team leaders will be able to apply new skills and knowledge at unit level and prove proficiency in understanding proper ACFT leg-tuck execution and proper training exercise planning and implementation.   </a:t>
            </a:r>
            <a:endParaRPr lang="en-US" sz="1200" dirty="0">
              <a:latin typeface="Times New Roman" panose="02020603050405020304" pitchFamily="18" charset="0"/>
              <a:cs typeface="Times New Roman" panose="02020603050405020304" pitchFamily="18" charset="0"/>
            </a:endParaRPr>
          </a:p>
        </p:txBody>
      </p:sp>
      <p:sp>
        <p:nvSpPr>
          <p:cNvPr id="12" name="Content Placeholder 2">
            <a:extLst>
              <a:ext uri="{FF2B5EF4-FFF2-40B4-BE49-F238E27FC236}">
                <a16:creationId xmlns:a16="http://schemas.microsoft.com/office/drawing/2014/main" id="{90B13571-7EAA-4764-BAC8-783DA92E6CDF}"/>
              </a:ext>
            </a:extLst>
          </p:cNvPr>
          <p:cNvSpPr txBox="1">
            <a:spLocks/>
          </p:cNvSpPr>
          <p:nvPr/>
        </p:nvSpPr>
        <p:spPr>
          <a:xfrm>
            <a:off x="562511" y="4118555"/>
            <a:ext cx="7935687" cy="1086460"/>
          </a:xfrm>
          <a:prstGeom prst="rect">
            <a:avLst/>
          </a:prstGeom>
          <a:ln>
            <a:solidFill>
              <a:schemeClr val="tx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1200" b="1" dirty="0">
                <a:solidFill>
                  <a:srgbClr val="0070C0"/>
                </a:solidFill>
                <a:latin typeface="Times New Roman" panose="02020603050405020304" pitchFamily="18" charset="0"/>
                <a:cs typeface="Times New Roman" panose="02020603050405020304" pitchFamily="18" charset="0"/>
              </a:rPr>
              <a:t>Resources required for UNIT: </a:t>
            </a:r>
            <a:r>
              <a:rPr lang="en-US" sz="1200" dirty="0">
                <a:latin typeface="Times New Roman" panose="02020603050405020304" pitchFamily="18" charset="0"/>
                <a:cs typeface="Times New Roman" panose="02020603050405020304" pitchFamily="18" charset="0"/>
              </a:rPr>
              <a:t>Ice Breaker Videos, Student Name Tags, Instructor Guide, Student Handouts, Demonstration Videos, Stopwatch, Approved Army Climbing Bars, Internet Access, assessments (pre/post), clipboards, leg-tuck performance checklist, Bent-Leg Raise performance checklist, Leg-Tuck and Twist performance checklist, Alternating Grip Pull-Up performance checklist, weekly small unit readiness calendars. </a:t>
            </a:r>
            <a:endParaRPr lang="en-US" sz="1200" i="1" dirty="0">
              <a:latin typeface="Times New Roman" panose="02020603050405020304" pitchFamily="18" charset="0"/>
              <a:cs typeface="Times New Roman" panose="02020603050405020304" pitchFamily="18" charset="0"/>
            </a:endParaRPr>
          </a:p>
        </p:txBody>
      </p:sp>
      <p:sp>
        <p:nvSpPr>
          <p:cNvPr id="13" name="Content Placeholder 2">
            <a:extLst>
              <a:ext uri="{FF2B5EF4-FFF2-40B4-BE49-F238E27FC236}">
                <a16:creationId xmlns:a16="http://schemas.microsoft.com/office/drawing/2014/main" id="{7DBAE86B-C013-45FB-8B8C-399AC5BB4B66}"/>
              </a:ext>
            </a:extLst>
          </p:cNvPr>
          <p:cNvSpPr txBox="1">
            <a:spLocks/>
          </p:cNvSpPr>
          <p:nvPr/>
        </p:nvSpPr>
        <p:spPr>
          <a:xfrm>
            <a:off x="573501" y="5380096"/>
            <a:ext cx="7913705" cy="1086460"/>
          </a:xfrm>
          <a:prstGeom prst="rect">
            <a:avLst/>
          </a:prstGeom>
          <a:ln>
            <a:solidFill>
              <a:schemeClr val="tx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1200" b="1" dirty="0">
                <a:solidFill>
                  <a:srgbClr val="0070C0"/>
                </a:solidFill>
                <a:latin typeface="Times New Roman" panose="02020603050405020304" pitchFamily="18" charset="0"/>
                <a:cs typeface="Times New Roman" panose="02020603050405020304" pitchFamily="18" charset="0"/>
              </a:rPr>
              <a:t>Facilities required for UNIT: </a:t>
            </a:r>
          </a:p>
          <a:p>
            <a:pPr marL="0" indent="0" algn="just">
              <a:buNone/>
            </a:pPr>
            <a:r>
              <a:rPr lang="en-US" sz="1200" dirty="0">
                <a:latin typeface="Times New Roman" panose="02020603050405020304" pitchFamily="18" charset="0"/>
                <a:cs typeface="Times New Roman" panose="02020603050405020304" pitchFamily="18" charset="0"/>
              </a:rPr>
              <a:t>1.  Noncommissioned Officer Leader Center of Excellence Ultima Physical Readiness Field</a:t>
            </a:r>
          </a:p>
          <a:p>
            <a:pPr marL="0" indent="0" algn="just">
              <a:buNone/>
            </a:pPr>
            <a:r>
              <a:rPr lang="en-US" sz="1200" dirty="0">
                <a:latin typeface="Times New Roman" panose="02020603050405020304" pitchFamily="18" charset="0"/>
                <a:cs typeface="Times New Roman" panose="02020603050405020304" pitchFamily="18" charset="0"/>
              </a:rPr>
              <a:t>2. Noncommissioned Officer Leader Center of Excellence SGM-A Classroom with applicable smart board technology, instructor stations, Wi-Fi access, student workstations </a:t>
            </a:r>
            <a:endParaRPr lang="en-US" sz="1600" dirty="0">
              <a:latin typeface="Times New Roman" panose="02020603050405020304" pitchFamily="18" charset="0"/>
              <a:cs typeface="Times New Roman" panose="02020603050405020304" pitchFamily="18" charset="0"/>
            </a:endParaRPr>
          </a:p>
        </p:txBody>
      </p:sp>
      <p:sp>
        <p:nvSpPr>
          <p:cNvPr id="9" name="Title 1">
            <a:extLst>
              <a:ext uri="{FF2B5EF4-FFF2-40B4-BE49-F238E27FC236}">
                <a16:creationId xmlns:a16="http://schemas.microsoft.com/office/drawing/2014/main" id="{96FD9C6B-39C5-40D4-918A-A6DB316DCB34}"/>
              </a:ext>
            </a:extLst>
          </p:cNvPr>
          <p:cNvSpPr txBox="1">
            <a:spLocks/>
          </p:cNvSpPr>
          <p:nvPr/>
        </p:nvSpPr>
        <p:spPr>
          <a:xfrm>
            <a:off x="562511" y="444000"/>
            <a:ext cx="7935687" cy="679903"/>
          </a:xfrm>
          <a:prstGeom prst="rect">
            <a:avLst/>
          </a:prstGeom>
          <a:ln w="28575">
            <a:solidFill>
              <a:srgbClr val="0070C0"/>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tabLst>
                <a:tab pos="5205413" algn="l"/>
              </a:tabLst>
            </a:pPr>
            <a:r>
              <a:rPr lang="en-US" sz="1100" b="1" dirty="0">
                <a:solidFill>
                  <a:srgbClr val="0070C0"/>
                </a:solidFill>
                <a:latin typeface="Times New Roman" panose="02020603050405020304" pitchFamily="18" charset="0"/>
                <a:cs typeface="Times New Roman" panose="02020603050405020304" pitchFamily="18" charset="0"/>
              </a:rPr>
              <a:t>UNIT Title</a:t>
            </a:r>
            <a:r>
              <a:rPr lang="en-US" sz="1100" b="1" dirty="0">
                <a:latin typeface="Times New Roman" panose="02020603050405020304" pitchFamily="18" charset="0"/>
                <a:cs typeface="Times New Roman" panose="02020603050405020304" pitchFamily="18" charset="0"/>
              </a:rPr>
              <a:t>:</a:t>
            </a:r>
            <a:r>
              <a:rPr lang="en-US" sz="1100" dirty="0">
                <a:latin typeface="Times New Roman" panose="02020603050405020304" pitchFamily="18" charset="0"/>
                <a:cs typeface="Times New Roman" panose="02020603050405020304" pitchFamily="18" charset="0"/>
              </a:rPr>
              <a:t> The ACFT Leg-Tuck Event	          </a:t>
            </a:r>
            <a:r>
              <a:rPr lang="en-US" sz="1100" b="1" dirty="0">
                <a:solidFill>
                  <a:srgbClr val="0070C0"/>
                </a:solidFill>
                <a:latin typeface="Times New Roman" panose="02020603050405020304" pitchFamily="18" charset="0"/>
                <a:cs typeface="Times New Roman" panose="02020603050405020304" pitchFamily="18" charset="0"/>
              </a:rPr>
              <a:t>Designer: </a:t>
            </a:r>
            <a:r>
              <a:rPr lang="en-US" sz="1100" b="1" dirty="0">
                <a:latin typeface="Times New Roman" panose="02020603050405020304" pitchFamily="18" charset="0"/>
                <a:cs typeface="Times New Roman" panose="02020603050405020304" pitchFamily="18" charset="0"/>
              </a:rPr>
              <a:t>Kevin M. Schuller</a:t>
            </a:r>
            <a:br>
              <a:rPr lang="en-US" sz="1100" dirty="0">
                <a:latin typeface="Times New Roman" panose="02020603050405020304" pitchFamily="18" charset="0"/>
                <a:cs typeface="Times New Roman" panose="02020603050405020304" pitchFamily="18" charset="0"/>
              </a:rPr>
            </a:br>
            <a:r>
              <a:rPr lang="en-US" sz="1100" b="1" dirty="0">
                <a:solidFill>
                  <a:srgbClr val="0070C0"/>
                </a:solidFill>
                <a:latin typeface="Times New Roman" panose="02020603050405020304" pitchFamily="18" charset="0"/>
                <a:cs typeface="Times New Roman" panose="02020603050405020304" pitchFamily="18" charset="0"/>
              </a:rPr>
              <a:t>Purpose: </a:t>
            </a:r>
            <a:r>
              <a:rPr lang="en-US" sz="1100" dirty="0">
                <a:latin typeface="Times New Roman" panose="02020603050405020304" pitchFamily="18" charset="0"/>
                <a:cs typeface="Times New Roman" panose="02020603050405020304" pitchFamily="18" charset="0"/>
              </a:rPr>
              <a:t>Train Army Team Leaders on a proper training plan and execution of the leg-tuck event.  This instruction will increase the soldier's ability the correctly perform the exercise leading to an increased performance on the ACFT.</a:t>
            </a:r>
            <a:r>
              <a:rPr lang="en-US" sz="1100" b="1" dirty="0">
                <a:latin typeface="Times New Roman" panose="02020603050405020304" pitchFamily="18" charset="0"/>
                <a:cs typeface="Times New Roman" panose="02020603050405020304" pitchFamily="18" charset="0"/>
              </a:rPr>
              <a:t>	</a:t>
            </a:r>
            <a:r>
              <a:rPr lang="en-US" sz="1100" b="1" dirty="0">
                <a:solidFill>
                  <a:srgbClr val="0070C0"/>
                </a:solidFill>
                <a:latin typeface="Times New Roman" panose="02020603050405020304" pitchFamily="18" charset="0"/>
                <a:cs typeface="Times New Roman" panose="02020603050405020304" pitchFamily="18" charset="0"/>
              </a:rPr>
              <a:t>Seat-time: </a:t>
            </a:r>
            <a:r>
              <a:rPr lang="en-US" sz="1100" b="1" dirty="0">
                <a:latin typeface="Times New Roman" panose="02020603050405020304" pitchFamily="18" charset="0"/>
                <a:cs typeface="Times New Roman" panose="02020603050405020304" pitchFamily="18" charset="0"/>
              </a:rPr>
              <a:t>2 Hours</a:t>
            </a:r>
            <a:endParaRPr lang="en-US" sz="1100" dirty="0"/>
          </a:p>
        </p:txBody>
      </p:sp>
      <p:pic>
        <p:nvPicPr>
          <p:cNvPr id="14" name="Picture 2" descr="See the source image">
            <a:extLst>
              <a:ext uri="{FF2B5EF4-FFF2-40B4-BE49-F238E27FC236}">
                <a16:creationId xmlns:a16="http://schemas.microsoft.com/office/drawing/2014/main" id="{048A4DD6-C6A2-4993-B635-78964B4101D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8923" y="-46123"/>
            <a:ext cx="1268376" cy="845804"/>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4" descr="See the source image">
            <a:extLst>
              <a:ext uri="{FF2B5EF4-FFF2-40B4-BE49-F238E27FC236}">
                <a16:creationId xmlns:a16="http://schemas.microsoft.com/office/drawing/2014/main" id="{1CE19105-9E1C-4067-9371-6B4686CDC8C2}"/>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532381" y="53613"/>
            <a:ext cx="556414" cy="646332"/>
          </a:xfrm>
          <a:prstGeom prst="rect">
            <a:avLst/>
          </a:prstGeom>
          <a:noFill/>
          <a:extLst>
            <a:ext uri="{909E8E84-426E-40DD-AFC4-6F175D3DCCD1}">
              <a14:hiddenFill xmlns:a14="http://schemas.microsoft.com/office/drawing/2010/main">
                <a:solidFill>
                  <a:srgbClr val="FFFFFF"/>
                </a:solidFill>
              </a14:hiddenFill>
            </a:ext>
          </a:extLst>
        </p:spPr>
      </p:pic>
      <p:sp>
        <p:nvSpPr>
          <p:cNvPr id="16" name="Rectangle 15">
            <a:extLst>
              <a:ext uri="{FF2B5EF4-FFF2-40B4-BE49-F238E27FC236}">
                <a16:creationId xmlns:a16="http://schemas.microsoft.com/office/drawing/2014/main" id="{83E7462B-FFCA-4C0B-A89C-ADC074B61BEE}"/>
              </a:ext>
            </a:extLst>
          </p:cNvPr>
          <p:cNvSpPr/>
          <p:nvPr/>
        </p:nvSpPr>
        <p:spPr>
          <a:xfrm>
            <a:off x="1059917" y="-122109"/>
            <a:ext cx="7024166" cy="646331"/>
          </a:xfrm>
          <a:prstGeom prst="rect">
            <a:avLst/>
          </a:prstGeom>
          <a:noFill/>
        </p:spPr>
        <p:txBody>
          <a:bodyPr wrap="none" lIns="91440" tIns="45720" rIns="91440" bIns="45720">
            <a:spAutoFit/>
          </a:bodyPr>
          <a:lstStyle/>
          <a:p>
            <a:pPr algn="ctr"/>
            <a:r>
              <a:rPr lang="en-US" sz="3600" b="0" cap="none" spc="0" dirty="0">
                <a:ln w="0"/>
                <a:solidFill>
                  <a:schemeClr val="tx1"/>
                </a:solidFill>
                <a:effectLst>
                  <a:outerShdw blurRad="38100" dist="19050" dir="2700000" algn="tl" rotWithShape="0">
                    <a:schemeClr val="dk1">
                      <a:alpha val="40000"/>
                    </a:schemeClr>
                  </a:outerShdw>
                </a:effectLst>
              </a:rPr>
              <a:t>Instructional Unit Program Overview</a:t>
            </a:r>
          </a:p>
        </p:txBody>
      </p:sp>
    </p:spTree>
    <p:custDataLst>
      <p:tags r:id="rId1"/>
    </p:custDataLst>
    <p:extLst>
      <p:ext uri="{BB962C8B-B14F-4D97-AF65-F5344CB8AC3E}">
        <p14:creationId xmlns:p14="http://schemas.microsoft.com/office/powerpoint/2010/main" val="4061734819"/>
      </p:ext>
    </p:extLst>
  </p:cSld>
  <p:clrMapOvr>
    <a:masterClrMapping/>
  </p:clrMapOvr>
  <mc:AlternateContent xmlns:mc="http://schemas.openxmlformats.org/markup-compatibility/2006" xmlns:p14="http://schemas.microsoft.com/office/powerpoint/2010/main">
    <mc:Choice Requires="p14">
      <p:transition spd="slow" p14:dur="2000" advTm="109792"/>
    </mc:Choice>
    <mc:Fallback xmlns="">
      <p:transition spd="slow" advTm="109792"/>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5" name="Straight Connector 84">
            <a:extLst>
              <a:ext uri="{FF2B5EF4-FFF2-40B4-BE49-F238E27FC236}">
                <a16:creationId xmlns:a16="http://schemas.microsoft.com/office/drawing/2014/main" id="{9DAF7608-1AE2-4390-9476-E59ABD6C6737}"/>
              </a:ext>
            </a:extLst>
          </p:cNvPr>
          <p:cNvCxnSpPr>
            <a:cxnSpLocks/>
          </p:cNvCxnSpPr>
          <p:nvPr/>
        </p:nvCxnSpPr>
        <p:spPr>
          <a:xfrm flipV="1">
            <a:off x="3149211" y="3856630"/>
            <a:ext cx="0" cy="258179"/>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9D6A717E-AC02-4692-9E99-1970FBFB38F8}"/>
              </a:ext>
            </a:extLst>
          </p:cNvPr>
          <p:cNvSpPr txBox="1">
            <a:spLocks/>
          </p:cNvSpPr>
          <p:nvPr/>
        </p:nvSpPr>
        <p:spPr>
          <a:xfrm>
            <a:off x="581485" y="1168730"/>
            <a:ext cx="7981030" cy="5470906"/>
          </a:xfrm>
          <a:prstGeom prst="rect">
            <a:avLst/>
          </a:prstGeom>
          <a:ln>
            <a:solidFill>
              <a:schemeClr val="tx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en-US" sz="1200" b="1" dirty="0">
                <a:solidFill>
                  <a:srgbClr val="0070C0"/>
                </a:solidFill>
                <a:latin typeface="Times New Roman" panose="02020603050405020304" pitchFamily="18" charset="0"/>
                <a:cs typeface="Times New Roman" panose="02020603050405020304" pitchFamily="18" charset="0"/>
              </a:rPr>
              <a:t>Content Hierarchy</a:t>
            </a:r>
            <a:r>
              <a:rPr lang="en-US" sz="1200" b="1" i="1" dirty="0">
                <a:solidFill>
                  <a:srgbClr val="0070C0"/>
                </a:solidFill>
                <a:latin typeface="Times New Roman" panose="02020603050405020304" pitchFamily="18" charset="0"/>
                <a:cs typeface="Times New Roman" panose="02020603050405020304" pitchFamily="18" charset="0"/>
              </a:rPr>
              <a:t>: </a:t>
            </a:r>
            <a:r>
              <a:rPr lang="en-US" sz="1200" dirty="0">
                <a:latin typeface="Times New Roman" panose="02020603050405020304" pitchFamily="18" charset="0"/>
                <a:cs typeface="Times New Roman" panose="02020603050405020304" pitchFamily="18" charset="0"/>
              </a:rPr>
              <a:t>The following content hierarchy diagram shows overall performance and ALL key knowledge/skills required to be competent for this instructional course unit.</a:t>
            </a:r>
          </a:p>
        </p:txBody>
      </p:sp>
      <p:sp>
        <p:nvSpPr>
          <p:cNvPr id="5" name="Title 1">
            <a:extLst>
              <a:ext uri="{FF2B5EF4-FFF2-40B4-BE49-F238E27FC236}">
                <a16:creationId xmlns:a16="http://schemas.microsoft.com/office/drawing/2014/main" id="{9B9E28D8-D6B3-4015-9D71-C08CC46FCB55}"/>
              </a:ext>
            </a:extLst>
          </p:cNvPr>
          <p:cNvSpPr txBox="1">
            <a:spLocks/>
          </p:cNvSpPr>
          <p:nvPr/>
        </p:nvSpPr>
        <p:spPr>
          <a:xfrm>
            <a:off x="581790" y="422753"/>
            <a:ext cx="7935687" cy="679903"/>
          </a:xfrm>
          <a:prstGeom prst="rect">
            <a:avLst/>
          </a:prstGeom>
          <a:ln w="28575">
            <a:solidFill>
              <a:srgbClr val="0070C0"/>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tabLst>
                <a:tab pos="5205413" algn="l"/>
              </a:tabLst>
            </a:pPr>
            <a:r>
              <a:rPr lang="en-US" sz="1100" b="1" dirty="0">
                <a:solidFill>
                  <a:srgbClr val="0070C0"/>
                </a:solidFill>
                <a:latin typeface="Times New Roman" panose="02020603050405020304" pitchFamily="18" charset="0"/>
                <a:cs typeface="Times New Roman" panose="02020603050405020304" pitchFamily="18" charset="0"/>
              </a:rPr>
              <a:t>UNIT Title</a:t>
            </a:r>
            <a:r>
              <a:rPr lang="en-US" sz="1100" b="1" dirty="0">
                <a:latin typeface="Times New Roman" panose="02020603050405020304" pitchFamily="18" charset="0"/>
                <a:cs typeface="Times New Roman" panose="02020603050405020304" pitchFamily="18" charset="0"/>
              </a:rPr>
              <a:t>:</a:t>
            </a:r>
            <a:r>
              <a:rPr lang="en-US" sz="1100" dirty="0">
                <a:latin typeface="Times New Roman" panose="02020603050405020304" pitchFamily="18" charset="0"/>
                <a:cs typeface="Times New Roman" panose="02020603050405020304" pitchFamily="18" charset="0"/>
              </a:rPr>
              <a:t> The ACFT Leg-Tuck Event	          </a:t>
            </a:r>
            <a:r>
              <a:rPr lang="en-US" sz="1100" b="1" dirty="0">
                <a:solidFill>
                  <a:srgbClr val="0070C0"/>
                </a:solidFill>
                <a:latin typeface="Times New Roman" panose="02020603050405020304" pitchFamily="18" charset="0"/>
                <a:cs typeface="Times New Roman" panose="02020603050405020304" pitchFamily="18" charset="0"/>
              </a:rPr>
              <a:t>Designer: </a:t>
            </a:r>
            <a:r>
              <a:rPr lang="en-US" sz="1100" b="1" dirty="0">
                <a:latin typeface="Times New Roman" panose="02020603050405020304" pitchFamily="18" charset="0"/>
                <a:cs typeface="Times New Roman" panose="02020603050405020304" pitchFamily="18" charset="0"/>
              </a:rPr>
              <a:t>Kevin M. Schuller</a:t>
            </a:r>
            <a:br>
              <a:rPr lang="en-US" sz="1100" dirty="0">
                <a:latin typeface="Times New Roman" panose="02020603050405020304" pitchFamily="18" charset="0"/>
                <a:cs typeface="Times New Roman" panose="02020603050405020304" pitchFamily="18" charset="0"/>
              </a:rPr>
            </a:br>
            <a:r>
              <a:rPr lang="en-US" sz="1100" b="1" dirty="0">
                <a:solidFill>
                  <a:srgbClr val="0070C0"/>
                </a:solidFill>
                <a:latin typeface="Times New Roman" panose="02020603050405020304" pitchFamily="18" charset="0"/>
                <a:cs typeface="Times New Roman" panose="02020603050405020304" pitchFamily="18" charset="0"/>
              </a:rPr>
              <a:t>Purpose: </a:t>
            </a:r>
            <a:r>
              <a:rPr lang="en-US" sz="1100" dirty="0">
                <a:latin typeface="Times New Roman" panose="02020603050405020304" pitchFamily="18" charset="0"/>
                <a:cs typeface="Times New Roman" panose="02020603050405020304" pitchFamily="18" charset="0"/>
              </a:rPr>
              <a:t>Train Army Team Leaders on a proper training plan and execution of the leg-tuck event.  This instruction will increase the soldier's ability the correctly perform the exercise leading to an increased performance on the ACFT.</a:t>
            </a:r>
            <a:r>
              <a:rPr lang="en-US" sz="1100" b="1" dirty="0">
                <a:latin typeface="Times New Roman" panose="02020603050405020304" pitchFamily="18" charset="0"/>
                <a:cs typeface="Times New Roman" panose="02020603050405020304" pitchFamily="18" charset="0"/>
              </a:rPr>
              <a:t>	</a:t>
            </a:r>
            <a:r>
              <a:rPr lang="en-US" sz="1100" b="1" dirty="0">
                <a:solidFill>
                  <a:srgbClr val="0070C0"/>
                </a:solidFill>
                <a:latin typeface="Times New Roman" panose="02020603050405020304" pitchFamily="18" charset="0"/>
                <a:cs typeface="Times New Roman" panose="02020603050405020304" pitchFamily="18" charset="0"/>
              </a:rPr>
              <a:t>Seat-time: </a:t>
            </a:r>
            <a:r>
              <a:rPr lang="en-US" sz="1100" b="1" dirty="0">
                <a:latin typeface="Times New Roman" panose="02020603050405020304" pitchFamily="18" charset="0"/>
                <a:cs typeface="Times New Roman" panose="02020603050405020304" pitchFamily="18" charset="0"/>
              </a:rPr>
              <a:t>2 Hours</a:t>
            </a:r>
            <a:endParaRPr lang="en-US" sz="1100" dirty="0"/>
          </a:p>
        </p:txBody>
      </p:sp>
      <p:sp>
        <p:nvSpPr>
          <p:cNvPr id="6" name="Rectangle 5">
            <a:extLst>
              <a:ext uri="{FF2B5EF4-FFF2-40B4-BE49-F238E27FC236}">
                <a16:creationId xmlns:a16="http://schemas.microsoft.com/office/drawing/2014/main" id="{5E554D30-DBED-4842-ADD6-9CD3782D6E08}"/>
              </a:ext>
            </a:extLst>
          </p:cNvPr>
          <p:cNvSpPr/>
          <p:nvPr/>
        </p:nvSpPr>
        <p:spPr>
          <a:xfrm>
            <a:off x="1949197" y="-122109"/>
            <a:ext cx="5245603" cy="646331"/>
          </a:xfrm>
          <a:prstGeom prst="rect">
            <a:avLst/>
          </a:prstGeom>
          <a:noFill/>
        </p:spPr>
        <p:txBody>
          <a:bodyPr wrap="none" lIns="91440" tIns="45720" rIns="91440" bIns="45720">
            <a:spAutoFit/>
          </a:bodyPr>
          <a:lstStyle/>
          <a:p>
            <a:pPr algn="ctr"/>
            <a:r>
              <a:rPr lang="en-US" sz="3600" dirty="0">
                <a:ln w="0"/>
                <a:effectLst>
                  <a:outerShdw blurRad="38100" dist="19050" dir="2700000" algn="tl" rotWithShape="0">
                    <a:schemeClr val="dk1">
                      <a:alpha val="40000"/>
                    </a:schemeClr>
                  </a:outerShdw>
                </a:effectLst>
              </a:rPr>
              <a:t>Content Hierarchy Diagram</a:t>
            </a:r>
            <a:endParaRPr lang="en-US" sz="3600" b="0" cap="none" spc="0" dirty="0">
              <a:ln w="0"/>
              <a:solidFill>
                <a:schemeClr val="tx1"/>
              </a:solidFill>
              <a:effectLst>
                <a:outerShdw blurRad="38100" dist="19050" dir="2700000" algn="tl" rotWithShape="0">
                  <a:schemeClr val="dk1">
                    <a:alpha val="40000"/>
                  </a:schemeClr>
                </a:outerShdw>
              </a:effectLst>
            </a:endParaRPr>
          </a:p>
        </p:txBody>
      </p:sp>
      <p:pic>
        <p:nvPicPr>
          <p:cNvPr id="7" name="Picture 2" descr="See the source image">
            <a:extLst>
              <a:ext uri="{FF2B5EF4-FFF2-40B4-BE49-F238E27FC236}">
                <a16:creationId xmlns:a16="http://schemas.microsoft.com/office/drawing/2014/main" id="{9AA39CC5-07D3-4BDB-BE61-226D6C03657E}"/>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8923" y="-46123"/>
            <a:ext cx="1268376" cy="845804"/>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4" descr="See the source image">
            <a:extLst>
              <a:ext uri="{FF2B5EF4-FFF2-40B4-BE49-F238E27FC236}">
                <a16:creationId xmlns:a16="http://schemas.microsoft.com/office/drawing/2014/main" id="{D6CF87CD-7BA0-43A9-B6B9-52CC060AE7D6}"/>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532381" y="53613"/>
            <a:ext cx="556414" cy="646332"/>
          </a:xfrm>
          <a:prstGeom prst="rect">
            <a:avLst/>
          </a:prstGeom>
          <a:noFill/>
          <a:extLst>
            <a:ext uri="{909E8E84-426E-40DD-AFC4-6F175D3DCCD1}">
              <a14:hiddenFill xmlns:a14="http://schemas.microsoft.com/office/drawing/2010/main">
                <a:solidFill>
                  <a:srgbClr val="FFFFFF"/>
                </a:solidFill>
              </a14:hiddenFill>
            </a:ext>
          </a:extLst>
        </p:spPr>
      </p:pic>
      <p:cxnSp>
        <p:nvCxnSpPr>
          <p:cNvPr id="16" name="Straight Connector 15">
            <a:extLst>
              <a:ext uri="{FF2B5EF4-FFF2-40B4-BE49-F238E27FC236}">
                <a16:creationId xmlns:a16="http://schemas.microsoft.com/office/drawing/2014/main" id="{F7AFB783-8177-45B6-A430-276CA6C82210}"/>
              </a:ext>
            </a:extLst>
          </p:cNvPr>
          <p:cNvCxnSpPr>
            <a:cxnSpLocks/>
          </p:cNvCxnSpPr>
          <p:nvPr/>
        </p:nvCxnSpPr>
        <p:spPr>
          <a:xfrm flipV="1">
            <a:off x="1500876" y="1795244"/>
            <a:ext cx="0" cy="28765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99399179-4F8F-4B12-85DF-B7C778079ABC}"/>
              </a:ext>
            </a:extLst>
          </p:cNvPr>
          <p:cNvCxnSpPr>
            <a:cxnSpLocks/>
          </p:cNvCxnSpPr>
          <p:nvPr/>
        </p:nvCxnSpPr>
        <p:spPr>
          <a:xfrm flipV="1">
            <a:off x="7475237" y="1795244"/>
            <a:ext cx="0" cy="27683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Rectangle: Rounded Corners 20">
            <a:extLst>
              <a:ext uri="{FF2B5EF4-FFF2-40B4-BE49-F238E27FC236}">
                <a16:creationId xmlns:a16="http://schemas.microsoft.com/office/drawing/2014/main" id="{C72E1189-6DAF-44E1-B245-720A001F6FFF}"/>
              </a:ext>
            </a:extLst>
          </p:cNvPr>
          <p:cNvSpPr/>
          <p:nvPr/>
        </p:nvSpPr>
        <p:spPr>
          <a:xfrm>
            <a:off x="6288946" y="2083583"/>
            <a:ext cx="2044661" cy="774897"/>
          </a:xfrm>
          <a:prstGeom prst="roundRect">
            <a:avLst/>
          </a:prstGeom>
          <a:gradFill>
            <a:gsLst>
              <a:gs pos="0">
                <a:schemeClr val="accent1">
                  <a:lumMod val="5000"/>
                  <a:lumOff val="95000"/>
                </a:schemeClr>
              </a:gs>
              <a:gs pos="100000">
                <a:schemeClr val="accent5">
                  <a:lumMod val="40000"/>
                  <a:lumOff val="60000"/>
                </a:schemeClr>
              </a:gs>
            </a:gsLst>
            <a:lin ang="5400000" scaled="1"/>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3" name="Straight Connector 22">
            <a:extLst>
              <a:ext uri="{FF2B5EF4-FFF2-40B4-BE49-F238E27FC236}">
                <a16:creationId xmlns:a16="http://schemas.microsoft.com/office/drawing/2014/main" id="{D70999DA-9613-469F-92E4-CA5E319734A7}"/>
              </a:ext>
            </a:extLst>
          </p:cNvPr>
          <p:cNvCxnSpPr>
            <a:cxnSpLocks/>
          </p:cNvCxnSpPr>
          <p:nvPr/>
        </p:nvCxnSpPr>
        <p:spPr>
          <a:xfrm>
            <a:off x="1500877" y="1795244"/>
            <a:ext cx="597436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C45C6CBB-3D76-4D95-8CC8-008CFB63B464}"/>
              </a:ext>
            </a:extLst>
          </p:cNvPr>
          <p:cNvCxnSpPr>
            <a:cxnSpLocks/>
          </p:cNvCxnSpPr>
          <p:nvPr/>
        </p:nvCxnSpPr>
        <p:spPr>
          <a:xfrm flipV="1">
            <a:off x="4379699" y="1795244"/>
            <a:ext cx="0" cy="27683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29" name="Rectangle: Rounded Corners 28">
            <a:extLst>
              <a:ext uri="{FF2B5EF4-FFF2-40B4-BE49-F238E27FC236}">
                <a16:creationId xmlns:a16="http://schemas.microsoft.com/office/drawing/2014/main" id="{BF8A09AB-D8D4-4542-9814-5FB0B6A12DA8}"/>
              </a:ext>
            </a:extLst>
          </p:cNvPr>
          <p:cNvSpPr/>
          <p:nvPr/>
        </p:nvSpPr>
        <p:spPr>
          <a:xfrm>
            <a:off x="3357366" y="2082901"/>
            <a:ext cx="2044666" cy="790135"/>
          </a:xfrm>
          <a:prstGeom prst="roundRect">
            <a:avLst/>
          </a:prstGeom>
          <a:gradFill>
            <a:gsLst>
              <a:gs pos="0">
                <a:schemeClr val="accent1">
                  <a:lumMod val="5000"/>
                  <a:lumOff val="95000"/>
                </a:schemeClr>
              </a:gs>
              <a:gs pos="100000">
                <a:schemeClr val="accent2">
                  <a:lumMod val="40000"/>
                  <a:lumOff val="60000"/>
                </a:schemeClr>
              </a:gs>
            </a:gsLst>
            <a:lin ang="5400000" scaled="1"/>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endParaRPr lang="en-US" dirty="0">
              <a:solidFill>
                <a:schemeClr val="tx1"/>
              </a:solidFill>
            </a:endParaRPr>
          </a:p>
        </p:txBody>
      </p:sp>
      <p:sp>
        <p:nvSpPr>
          <p:cNvPr id="32" name="Rectangle: Rounded Corners 31">
            <a:extLst>
              <a:ext uri="{FF2B5EF4-FFF2-40B4-BE49-F238E27FC236}">
                <a16:creationId xmlns:a16="http://schemas.microsoft.com/office/drawing/2014/main" id="{1426423D-B653-4E02-83EF-9BF0F2DAAA2F}"/>
              </a:ext>
            </a:extLst>
          </p:cNvPr>
          <p:cNvSpPr/>
          <p:nvPr/>
        </p:nvSpPr>
        <p:spPr>
          <a:xfrm>
            <a:off x="721960" y="2088272"/>
            <a:ext cx="1688468" cy="779089"/>
          </a:xfrm>
          <a:prstGeom prst="roundRect">
            <a:avLst/>
          </a:prstGeom>
          <a:gradFill>
            <a:gsLst>
              <a:gs pos="0">
                <a:schemeClr val="accent1">
                  <a:lumMod val="5000"/>
                  <a:lumOff val="95000"/>
                </a:schemeClr>
              </a:gs>
              <a:gs pos="100000">
                <a:schemeClr val="bg1">
                  <a:lumMod val="85000"/>
                </a:schemeClr>
              </a:gs>
            </a:gsLst>
            <a:lin ang="5400000" scaled="1"/>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 </a:t>
            </a:r>
          </a:p>
        </p:txBody>
      </p:sp>
      <p:sp>
        <p:nvSpPr>
          <p:cNvPr id="39" name="TextBox 38">
            <a:extLst>
              <a:ext uri="{FF2B5EF4-FFF2-40B4-BE49-F238E27FC236}">
                <a16:creationId xmlns:a16="http://schemas.microsoft.com/office/drawing/2014/main" id="{0F11FFE8-881D-4766-ADD2-B9F7C9C3F2E3}"/>
              </a:ext>
            </a:extLst>
          </p:cNvPr>
          <p:cNvSpPr txBox="1"/>
          <p:nvPr/>
        </p:nvSpPr>
        <p:spPr>
          <a:xfrm>
            <a:off x="6387771" y="2174103"/>
            <a:ext cx="1945836" cy="553998"/>
          </a:xfrm>
          <a:prstGeom prst="rect">
            <a:avLst/>
          </a:prstGeom>
          <a:noFill/>
        </p:spPr>
        <p:txBody>
          <a:bodyPr wrap="square">
            <a:spAutoFit/>
          </a:bodyPr>
          <a:lstStyle/>
          <a:p>
            <a:pPr algn="ctr"/>
            <a:r>
              <a:rPr lang="en-US" sz="1000" b="1" dirty="0">
                <a:solidFill>
                  <a:schemeClr val="tx1"/>
                </a:solidFill>
                <a:latin typeface="Times New Roman" panose="02020603050405020304" pitchFamily="18" charset="0"/>
                <a:cs typeface="Times New Roman" panose="02020603050405020304" pitchFamily="18" charset="0"/>
              </a:rPr>
              <a:t>Demonstrate and execute approved LTK training exercises</a:t>
            </a:r>
            <a:endParaRPr lang="en-US" sz="1000" b="1" dirty="0">
              <a:latin typeface="Times New Roman" panose="02020603050405020304" pitchFamily="18" charset="0"/>
              <a:cs typeface="Times New Roman" panose="02020603050405020304" pitchFamily="18" charset="0"/>
            </a:endParaRPr>
          </a:p>
        </p:txBody>
      </p:sp>
      <p:sp>
        <p:nvSpPr>
          <p:cNvPr id="42" name="TextBox 41">
            <a:extLst>
              <a:ext uri="{FF2B5EF4-FFF2-40B4-BE49-F238E27FC236}">
                <a16:creationId xmlns:a16="http://schemas.microsoft.com/office/drawing/2014/main" id="{77F22CEB-C4DF-44F8-9F50-0E7A81EB5F27}"/>
              </a:ext>
            </a:extLst>
          </p:cNvPr>
          <p:cNvSpPr txBox="1"/>
          <p:nvPr/>
        </p:nvSpPr>
        <p:spPr>
          <a:xfrm>
            <a:off x="3451932" y="2250064"/>
            <a:ext cx="1899539" cy="400110"/>
          </a:xfrm>
          <a:prstGeom prst="rect">
            <a:avLst/>
          </a:prstGeom>
          <a:noFill/>
        </p:spPr>
        <p:txBody>
          <a:bodyPr wrap="square">
            <a:spAutoFit/>
          </a:bodyPr>
          <a:lstStyle/>
          <a:p>
            <a:pPr algn="ctr"/>
            <a:r>
              <a:rPr lang="en-US" sz="1000" b="1" dirty="0">
                <a:solidFill>
                  <a:schemeClr val="tx1"/>
                </a:solidFill>
                <a:latin typeface="Times New Roman" panose="02020603050405020304" pitchFamily="18" charset="0"/>
                <a:cs typeface="Times New Roman" panose="02020603050405020304" pitchFamily="18" charset="0"/>
              </a:rPr>
              <a:t>Demonstrate and execute ACFT Leg-Tuck Event</a:t>
            </a:r>
            <a:endParaRPr lang="en-US" sz="1000" b="1" dirty="0">
              <a:latin typeface="Times New Roman" panose="02020603050405020304" pitchFamily="18" charset="0"/>
              <a:cs typeface="Times New Roman" panose="02020603050405020304" pitchFamily="18" charset="0"/>
            </a:endParaRPr>
          </a:p>
        </p:txBody>
      </p:sp>
      <p:sp>
        <p:nvSpPr>
          <p:cNvPr id="44" name="TextBox 43">
            <a:extLst>
              <a:ext uri="{FF2B5EF4-FFF2-40B4-BE49-F238E27FC236}">
                <a16:creationId xmlns:a16="http://schemas.microsoft.com/office/drawing/2014/main" id="{8B5ACCB1-DA31-4537-B55E-CBC2A857E7DC}"/>
              </a:ext>
            </a:extLst>
          </p:cNvPr>
          <p:cNvSpPr txBox="1"/>
          <p:nvPr/>
        </p:nvSpPr>
        <p:spPr>
          <a:xfrm>
            <a:off x="740453" y="2208078"/>
            <a:ext cx="1587902" cy="553998"/>
          </a:xfrm>
          <a:prstGeom prst="rect">
            <a:avLst/>
          </a:prstGeom>
          <a:noFill/>
        </p:spPr>
        <p:txBody>
          <a:bodyPr wrap="square">
            <a:spAutoFit/>
          </a:bodyPr>
          <a:lstStyle/>
          <a:p>
            <a:pPr algn="ctr"/>
            <a:r>
              <a:rPr lang="en-US" sz="1000" b="1" dirty="0">
                <a:solidFill>
                  <a:schemeClr val="tx1"/>
                </a:solidFill>
                <a:latin typeface="Times New Roman" panose="02020603050405020304" pitchFamily="18" charset="0"/>
                <a:cs typeface="Times New Roman" panose="02020603050405020304" pitchFamily="18" charset="0"/>
              </a:rPr>
              <a:t>Design and Develop unit training and conditioning plan</a:t>
            </a:r>
            <a:endParaRPr lang="en-US" sz="1000" b="1" dirty="0">
              <a:latin typeface="Times New Roman" panose="02020603050405020304" pitchFamily="18" charset="0"/>
              <a:cs typeface="Times New Roman" panose="02020603050405020304" pitchFamily="18" charset="0"/>
            </a:endParaRPr>
          </a:p>
        </p:txBody>
      </p:sp>
      <p:sp>
        <p:nvSpPr>
          <p:cNvPr id="45" name="Rectangle: Rounded Corners 44">
            <a:extLst>
              <a:ext uri="{FF2B5EF4-FFF2-40B4-BE49-F238E27FC236}">
                <a16:creationId xmlns:a16="http://schemas.microsoft.com/office/drawing/2014/main" id="{37F81968-1691-43F0-A23B-B8CF110B3D57}"/>
              </a:ext>
            </a:extLst>
          </p:cNvPr>
          <p:cNvSpPr/>
          <p:nvPr/>
        </p:nvSpPr>
        <p:spPr>
          <a:xfrm>
            <a:off x="3286770" y="3305772"/>
            <a:ext cx="735277" cy="423911"/>
          </a:xfrm>
          <a:prstGeom prst="roundRect">
            <a:avLst/>
          </a:prstGeom>
          <a:gradFill>
            <a:gsLst>
              <a:gs pos="0">
                <a:schemeClr val="accent1">
                  <a:lumMod val="5000"/>
                  <a:lumOff val="95000"/>
                </a:schemeClr>
              </a:gs>
              <a:gs pos="100000">
                <a:schemeClr val="accent2">
                  <a:lumMod val="40000"/>
                  <a:lumOff val="60000"/>
                </a:schemeClr>
              </a:gs>
            </a:gsLst>
            <a:lin ang="5400000" scaled="1"/>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Box 48">
            <a:extLst>
              <a:ext uri="{FF2B5EF4-FFF2-40B4-BE49-F238E27FC236}">
                <a16:creationId xmlns:a16="http://schemas.microsoft.com/office/drawing/2014/main" id="{855D37DC-62DB-492B-A65A-CD28970A1A1B}"/>
              </a:ext>
            </a:extLst>
          </p:cNvPr>
          <p:cNvSpPr txBox="1"/>
          <p:nvPr/>
        </p:nvSpPr>
        <p:spPr>
          <a:xfrm>
            <a:off x="3280832" y="3324550"/>
            <a:ext cx="735277" cy="400110"/>
          </a:xfrm>
          <a:prstGeom prst="rect">
            <a:avLst/>
          </a:prstGeom>
          <a:noFill/>
        </p:spPr>
        <p:txBody>
          <a:bodyPr wrap="square" rtlCol="0">
            <a:spAutoFit/>
          </a:bodyPr>
          <a:lstStyle/>
          <a:p>
            <a:pPr algn="ctr"/>
            <a:r>
              <a:rPr lang="en-US" sz="1000" dirty="0">
                <a:latin typeface="Times New Roman" panose="02020603050405020304" pitchFamily="18" charset="0"/>
                <a:cs typeface="Times New Roman" panose="02020603050405020304" pitchFamily="18" charset="0"/>
              </a:rPr>
              <a:t>Hand Strength</a:t>
            </a:r>
          </a:p>
        </p:txBody>
      </p:sp>
      <p:cxnSp>
        <p:nvCxnSpPr>
          <p:cNvPr id="50" name="Straight Connector 49">
            <a:extLst>
              <a:ext uri="{FF2B5EF4-FFF2-40B4-BE49-F238E27FC236}">
                <a16:creationId xmlns:a16="http://schemas.microsoft.com/office/drawing/2014/main" id="{A3F57FF8-C69F-401F-BB1C-74F2E9A13D6D}"/>
              </a:ext>
            </a:extLst>
          </p:cNvPr>
          <p:cNvCxnSpPr>
            <a:cxnSpLocks/>
          </p:cNvCxnSpPr>
          <p:nvPr/>
        </p:nvCxnSpPr>
        <p:spPr>
          <a:xfrm>
            <a:off x="3652523" y="3028523"/>
            <a:ext cx="1734572" cy="858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C54D44E1-FD86-441B-9C4E-5D11A6FE9E83}"/>
              </a:ext>
            </a:extLst>
          </p:cNvPr>
          <p:cNvCxnSpPr>
            <a:cxnSpLocks/>
          </p:cNvCxnSpPr>
          <p:nvPr/>
        </p:nvCxnSpPr>
        <p:spPr>
          <a:xfrm flipV="1">
            <a:off x="3652523" y="3027125"/>
            <a:ext cx="0" cy="27683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5D33E320-C1EE-4A86-B1DB-B2F74100D015}"/>
              </a:ext>
            </a:extLst>
          </p:cNvPr>
          <p:cNvCxnSpPr>
            <a:cxnSpLocks/>
          </p:cNvCxnSpPr>
          <p:nvPr/>
        </p:nvCxnSpPr>
        <p:spPr>
          <a:xfrm flipV="1">
            <a:off x="4379698" y="2873037"/>
            <a:ext cx="0" cy="1540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56" name="Rectangle: Rounded Corners 55">
            <a:extLst>
              <a:ext uri="{FF2B5EF4-FFF2-40B4-BE49-F238E27FC236}">
                <a16:creationId xmlns:a16="http://schemas.microsoft.com/office/drawing/2014/main" id="{AF3FDF66-2DE8-49E8-818F-7F5E09E92F1E}"/>
              </a:ext>
            </a:extLst>
          </p:cNvPr>
          <p:cNvSpPr/>
          <p:nvPr/>
        </p:nvSpPr>
        <p:spPr>
          <a:xfrm>
            <a:off x="3670158" y="3990969"/>
            <a:ext cx="735277" cy="323711"/>
          </a:xfrm>
          <a:prstGeom prst="roundRect">
            <a:avLst/>
          </a:prstGeom>
          <a:gradFill>
            <a:gsLst>
              <a:gs pos="0">
                <a:schemeClr val="accent1">
                  <a:lumMod val="5000"/>
                  <a:lumOff val="95000"/>
                </a:schemeClr>
              </a:gs>
              <a:gs pos="100000">
                <a:schemeClr val="accent2">
                  <a:lumMod val="40000"/>
                  <a:lumOff val="60000"/>
                </a:schemeClr>
              </a:gs>
            </a:gsLst>
            <a:lin ang="5400000" scaled="1"/>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Rounded Corners 56">
            <a:extLst>
              <a:ext uri="{FF2B5EF4-FFF2-40B4-BE49-F238E27FC236}">
                <a16:creationId xmlns:a16="http://schemas.microsoft.com/office/drawing/2014/main" id="{C9EC3BD1-5406-4948-85C1-3C953FA0CFA1}"/>
              </a:ext>
            </a:extLst>
          </p:cNvPr>
          <p:cNvSpPr/>
          <p:nvPr/>
        </p:nvSpPr>
        <p:spPr>
          <a:xfrm>
            <a:off x="7745128" y="6228934"/>
            <a:ext cx="735277" cy="203074"/>
          </a:xfrm>
          <a:prstGeom prst="roundRect">
            <a:avLst/>
          </a:prstGeom>
          <a:gradFill>
            <a:gsLst>
              <a:gs pos="0">
                <a:schemeClr val="accent1">
                  <a:lumMod val="5000"/>
                  <a:lumOff val="95000"/>
                </a:schemeClr>
              </a:gs>
              <a:gs pos="100000">
                <a:schemeClr val="accent1">
                  <a:lumMod val="40000"/>
                  <a:lumOff val="60000"/>
                </a:schemeClr>
              </a:gs>
            </a:gsLst>
            <a:lin ang="5400000" scaled="1"/>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Rounded Corners 57">
            <a:extLst>
              <a:ext uri="{FF2B5EF4-FFF2-40B4-BE49-F238E27FC236}">
                <a16:creationId xmlns:a16="http://schemas.microsoft.com/office/drawing/2014/main" id="{D335B9DB-E25D-45CA-A02D-CD51FFF51152}"/>
              </a:ext>
            </a:extLst>
          </p:cNvPr>
          <p:cNvSpPr/>
          <p:nvPr/>
        </p:nvSpPr>
        <p:spPr>
          <a:xfrm>
            <a:off x="6891048" y="6202197"/>
            <a:ext cx="501431" cy="221125"/>
          </a:xfrm>
          <a:prstGeom prst="roundRect">
            <a:avLst/>
          </a:prstGeom>
          <a:gradFill>
            <a:gsLst>
              <a:gs pos="0">
                <a:schemeClr val="accent1">
                  <a:lumMod val="5000"/>
                  <a:lumOff val="95000"/>
                </a:schemeClr>
              </a:gs>
              <a:gs pos="100000">
                <a:schemeClr val="accent1">
                  <a:lumMod val="40000"/>
                  <a:lumOff val="60000"/>
                </a:schemeClr>
              </a:gs>
            </a:gsLst>
            <a:lin ang="5400000" scaled="1"/>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Rounded Corners 58">
            <a:extLst>
              <a:ext uri="{FF2B5EF4-FFF2-40B4-BE49-F238E27FC236}">
                <a16:creationId xmlns:a16="http://schemas.microsoft.com/office/drawing/2014/main" id="{4B7B95AD-DC72-4353-B17D-B8CCCA5D71AD}"/>
              </a:ext>
            </a:extLst>
          </p:cNvPr>
          <p:cNvSpPr/>
          <p:nvPr/>
        </p:nvSpPr>
        <p:spPr>
          <a:xfrm>
            <a:off x="5800458" y="4893779"/>
            <a:ext cx="556942" cy="222124"/>
          </a:xfrm>
          <a:prstGeom prst="roundRect">
            <a:avLst/>
          </a:prstGeom>
          <a:gradFill>
            <a:gsLst>
              <a:gs pos="0">
                <a:schemeClr val="accent1">
                  <a:lumMod val="5000"/>
                  <a:lumOff val="95000"/>
                </a:schemeClr>
              </a:gs>
              <a:gs pos="100000">
                <a:schemeClr val="accent2">
                  <a:lumMod val="40000"/>
                  <a:lumOff val="60000"/>
                </a:schemeClr>
              </a:gs>
            </a:gsLst>
            <a:lin ang="5400000" scaled="1"/>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0" name="Straight Connector 59">
            <a:extLst>
              <a:ext uri="{FF2B5EF4-FFF2-40B4-BE49-F238E27FC236}">
                <a16:creationId xmlns:a16="http://schemas.microsoft.com/office/drawing/2014/main" id="{AC960F31-928C-4567-BB6B-D87FF6F08896}"/>
              </a:ext>
            </a:extLst>
          </p:cNvPr>
          <p:cNvCxnSpPr>
            <a:cxnSpLocks/>
          </p:cNvCxnSpPr>
          <p:nvPr/>
        </p:nvCxnSpPr>
        <p:spPr>
          <a:xfrm>
            <a:off x="6566495" y="3016987"/>
            <a:ext cx="1596345" cy="4075"/>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168322F5-C604-4C30-AB6B-B0FD2A4C521D}"/>
              </a:ext>
            </a:extLst>
          </p:cNvPr>
          <p:cNvCxnSpPr>
            <a:cxnSpLocks/>
          </p:cNvCxnSpPr>
          <p:nvPr/>
        </p:nvCxnSpPr>
        <p:spPr>
          <a:xfrm flipH="1" flipV="1">
            <a:off x="8162840" y="3018595"/>
            <a:ext cx="2798" cy="25946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B6606C2E-E878-4317-BBFB-CBBD75EA858C}"/>
              </a:ext>
            </a:extLst>
          </p:cNvPr>
          <p:cNvCxnSpPr>
            <a:cxnSpLocks/>
          </p:cNvCxnSpPr>
          <p:nvPr/>
        </p:nvCxnSpPr>
        <p:spPr>
          <a:xfrm flipV="1">
            <a:off x="6565022" y="3015589"/>
            <a:ext cx="0" cy="25946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71011E3B-FD9D-40F0-BF12-AF8C89C2CD0A}"/>
              </a:ext>
            </a:extLst>
          </p:cNvPr>
          <p:cNvCxnSpPr>
            <a:cxnSpLocks/>
          </p:cNvCxnSpPr>
          <p:nvPr/>
        </p:nvCxnSpPr>
        <p:spPr>
          <a:xfrm flipH="1" flipV="1">
            <a:off x="7633789" y="3010293"/>
            <a:ext cx="22665" cy="228508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68" name="Rectangle: Rounded Corners 67">
            <a:extLst>
              <a:ext uri="{FF2B5EF4-FFF2-40B4-BE49-F238E27FC236}">
                <a16:creationId xmlns:a16="http://schemas.microsoft.com/office/drawing/2014/main" id="{0E0EECAA-D4EA-4A26-8D05-E5A30B8F7DE8}"/>
              </a:ext>
            </a:extLst>
          </p:cNvPr>
          <p:cNvSpPr/>
          <p:nvPr/>
        </p:nvSpPr>
        <p:spPr>
          <a:xfrm>
            <a:off x="2809983" y="5133501"/>
            <a:ext cx="735277" cy="196187"/>
          </a:xfrm>
          <a:prstGeom prst="roundRect">
            <a:avLst/>
          </a:prstGeom>
          <a:gradFill>
            <a:gsLst>
              <a:gs pos="0">
                <a:schemeClr val="accent1">
                  <a:lumMod val="5000"/>
                  <a:lumOff val="95000"/>
                </a:schemeClr>
              </a:gs>
              <a:gs pos="100000">
                <a:schemeClr val="accent2">
                  <a:lumMod val="40000"/>
                  <a:lumOff val="60000"/>
                </a:schemeClr>
              </a:gs>
            </a:gsLst>
            <a:lin ang="5400000" scaled="1"/>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2" name="Straight Connector 71">
            <a:extLst>
              <a:ext uri="{FF2B5EF4-FFF2-40B4-BE49-F238E27FC236}">
                <a16:creationId xmlns:a16="http://schemas.microsoft.com/office/drawing/2014/main" id="{65A89641-53E3-40FC-B833-AFE4EC943BA2}"/>
              </a:ext>
            </a:extLst>
          </p:cNvPr>
          <p:cNvCxnSpPr>
            <a:cxnSpLocks/>
          </p:cNvCxnSpPr>
          <p:nvPr/>
        </p:nvCxnSpPr>
        <p:spPr>
          <a:xfrm flipH="1" flipV="1">
            <a:off x="3155466" y="4459605"/>
            <a:ext cx="1869" cy="252064"/>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73" name="Rectangle: Rounded Corners 72">
            <a:extLst>
              <a:ext uri="{FF2B5EF4-FFF2-40B4-BE49-F238E27FC236}">
                <a16:creationId xmlns:a16="http://schemas.microsoft.com/office/drawing/2014/main" id="{50B43288-3DB1-49F8-B595-ADA6B4836C8F}"/>
              </a:ext>
            </a:extLst>
          </p:cNvPr>
          <p:cNvSpPr/>
          <p:nvPr/>
        </p:nvSpPr>
        <p:spPr>
          <a:xfrm>
            <a:off x="4858251" y="3934044"/>
            <a:ext cx="1244401" cy="561906"/>
          </a:xfrm>
          <a:prstGeom prst="roundRect">
            <a:avLst/>
          </a:prstGeom>
          <a:gradFill>
            <a:gsLst>
              <a:gs pos="0">
                <a:schemeClr val="accent1">
                  <a:lumMod val="5000"/>
                  <a:lumOff val="95000"/>
                </a:schemeClr>
              </a:gs>
              <a:gs pos="100000">
                <a:schemeClr val="accent2">
                  <a:lumMod val="40000"/>
                  <a:lumOff val="60000"/>
                </a:schemeClr>
              </a:gs>
            </a:gsLst>
            <a:lin ang="5400000" scaled="1"/>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Rounded Corners 76">
            <a:extLst>
              <a:ext uri="{FF2B5EF4-FFF2-40B4-BE49-F238E27FC236}">
                <a16:creationId xmlns:a16="http://schemas.microsoft.com/office/drawing/2014/main" id="{8BB64451-A3A7-4B92-BCD3-BD965EC5F19A}"/>
              </a:ext>
            </a:extLst>
          </p:cNvPr>
          <p:cNvSpPr/>
          <p:nvPr/>
        </p:nvSpPr>
        <p:spPr>
          <a:xfrm>
            <a:off x="4226715" y="4967960"/>
            <a:ext cx="718267" cy="321937"/>
          </a:xfrm>
          <a:prstGeom prst="roundRect">
            <a:avLst/>
          </a:prstGeom>
          <a:gradFill>
            <a:gsLst>
              <a:gs pos="0">
                <a:schemeClr val="accent1">
                  <a:lumMod val="5000"/>
                  <a:lumOff val="95000"/>
                </a:schemeClr>
              </a:gs>
              <a:gs pos="100000">
                <a:schemeClr val="accent2">
                  <a:lumMod val="40000"/>
                  <a:lumOff val="60000"/>
                </a:schemeClr>
              </a:gs>
            </a:gsLst>
            <a:lin ang="5400000" scaled="1"/>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TextBox 78">
            <a:extLst>
              <a:ext uri="{FF2B5EF4-FFF2-40B4-BE49-F238E27FC236}">
                <a16:creationId xmlns:a16="http://schemas.microsoft.com/office/drawing/2014/main" id="{41BF4FEB-2CEF-40D0-B5DF-1624A3D42AB8}"/>
              </a:ext>
            </a:extLst>
          </p:cNvPr>
          <p:cNvSpPr txBox="1"/>
          <p:nvPr/>
        </p:nvSpPr>
        <p:spPr>
          <a:xfrm>
            <a:off x="4153226" y="4926179"/>
            <a:ext cx="864066" cy="400110"/>
          </a:xfrm>
          <a:prstGeom prst="rect">
            <a:avLst/>
          </a:prstGeom>
          <a:noFill/>
        </p:spPr>
        <p:txBody>
          <a:bodyPr wrap="square">
            <a:spAutoFit/>
          </a:bodyPr>
          <a:lstStyle/>
          <a:p>
            <a:pPr algn="ctr"/>
            <a:r>
              <a:rPr lang="en-US" sz="1000" dirty="0">
                <a:latin typeface="Times New Roman" panose="02020603050405020304" pitchFamily="18" charset="0"/>
                <a:cs typeface="Times New Roman" panose="02020603050405020304" pitchFamily="18" charset="0"/>
              </a:rPr>
              <a:t>Core Strength</a:t>
            </a:r>
          </a:p>
        </p:txBody>
      </p:sp>
      <p:cxnSp>
        <p:nvCxnSpPr>
          <p:cNvPr id="80" name="Straight Connector 79">
            <a:extLst>
              <a:ext uri="{FF2B5EF4-FFF2-40B4-BE49-F238E27FC236}">
                <a16:creationId xmlns:a16="http://schemas.microsoft.com/office/drawing/2014/main" id="{416FDB86-4D5B-41EB-867F-9D0DC843D504}"/>
              </a:ext>
            </a:extLst>
          </p:cNvPr>
          <p:cNvCxnSpPr>
            <a:cxnSpLocks/>
          </p:cNvCxnSpPr>
          <p:nvPr/>
        </p:nvCxnSpPr>
        <p:spPr>
          <a:xfrm flipH="1" flipV="1">
            <a:off x="4565464" y="3751568"/>
            <a:ext cx="10469" cy="121853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041998D8-54E7-4F48-A229-67455E68E649}"/>
              </a:ext>
            </a:extLst>
          </p:cNvPr>
          <p:cNvCxnSpPr>
            <a:cxnSpLocks/>
          </p:cNvCxnSpPr>
          <p:nvPr/>
        </p:nvCxnSpPr>
        <p:spPr>
          <a:xfrm>
            <a:off x="3644224" y="3740894"/>
            <a:ext cx="0" cy="11943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E660E7C1-F235-4279-A2BC-7ADFCE53A7C7}"/>
              </a:ext>
            </a:extLst>
          </p:cNvPr>
          <p:cNvCxnSpPr>
            <a:cxnSpLocks/>
          </p:cNvCxnSpPr>
          <p:nvPr/>
        </p:nvCxnSpPr>
        <p:spPr>
          <a:xfrm flipH="1" flipV="1">
            <a:off x="4530354" y="3053530"/>
            <a:ext cx="5183" cy="23587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E489F53E-E440-4F88-91D7-04C0B5B0EFE5}"/>
              </a:ext>
            </a:extLst>
          </p:cNvPr>
          <p:cNvCxnSpPr>
            <a:cxnSpLocks/>
          </p:cNvCxnSpPr>
          <p:nvPr/>
        </p:nvCxnSpPr>
        <p:spPr>
          <a:xfrm flipH="1" flipV="1">
            <a:off x="5386933" y="3053530"/>
            <a:ext cx="13607" cy="87206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92" name="TextBox 91">
            <a:extLst>
              <a:ext uri="{FF2B5EF4-FFF2-40B4-BE49-F238E27FC236}">
                <a16:creationId xmlns:a16="http://schemas.microsoft.com/office/drawing/2014/main" id="{DBF8E9D0-D1E1-44E0-8305-59184A77FD16}"/>
              </a:ext>
            </a:extLst>
          </p:cNvPr>
          <p:cNvSpPr txBox="1"/>
          <p:nvPr/>
        </p:nvSpPr>
        <p:spPr>
          <a:xfrm>
            <a:off x="4793813" y="3986046"/>
            <a:ext cx="1370296" cy="400110"/>
          </a:xfrm>
          <a:prstGeom prst="rect">
            <a:avLst/>
          </a:prstGeom>
          <a:noFill/>
        </p:spPr>
        <p:txBody>
          <a:bodyPr wrap="square">
            <a:spAutoFit/>
          </a:bodyPr>
          <a:lstStyle/>
          <a:p>
            <a:pPr algn="ctr"/>
            <a:r>
              <a:rPr lang="en-US" sz="1000" dirty="0">
                <a:latin typeface="Times New Roman" panose="02020603050405020304" pitchFamily="18" charset="0"/>
                <a:cs typeface="Times New Roman" panose="02020603050405020304" pitchFamily="18" charset="0"/>
              </a:rPr>
              <a:t>Understand FM 7-22.1 requirements for LTK</a:t>
            </a:r>
          </a:p>
        </p:txBody>
      </p:sp>
      <p:sp>
        <p:nvSpPr>
          <p:cNvPr id="102" name="Rectangle: Rounded Corners 101">
            <a:extLst>
              <a:ext uri="{FF2B5EF4-FFF2-40B4-BE49-F238E27FC236}">
                <a16:creationId xmlns:a16="http://schemas.microsoft.com/office/drawing/2014/main" id="{68D14A28-1F76-4EAD-AA56-9A1AC687251B}"/>
              </a:ext>
            </a:extLst>
          </p:cNvPr>
          <p:cNvSpPr/>
          <p:nvPr/>
        </p:nvSpPr>
        <p:spPr>
          <a:xfrm>
            <a:off x="5011011" y="4907397"/>
            <a:ext cx="735277" cy="229063"/>
          </a:xfrm>
          <a:prstGeom prst="roundRect">
            <a:avLst/>
          </a:prstGeom>
          <a:gradFill>
            <a:gsLst>
              <a:gs pos="0">
                <a:schemeClr val="accent1">
                  <a:lumMod val="5000"/>
                  <a:lumOff val="95000"/>
                </a:schemeClr>
              </a:gs>
              <a:gs pos="100000">
                <a:schemeClr val="accent2">
                  <a:lumMod val="40000"/>
                  <a:lumOff val="60000"/>
                </a:schemeClr>
              </a:gs>
            </a:gsLst>
            <a:lin ang="5400000" scaled="1"/>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TextBox 103">
            <a:extLst>
              <a:ext uri="{FF2B5EF4-FFF2-40B4-BE49-F238E27FC236}">
                <a16:creationId xmlns:a16="http://schemas.microsoft.com/office/drawing/2014/main" id="{A3A06871-E13B-4102-974C-68F05003E322}"/>
              </a:ext>
            </a:extLst>
          </p:cNvPr>
          <p:cNvSpPr txBox="1"/>
          <p:nvPr/>
        </p:nvSpPr>
        <p:spPr>
          <a:xfrm>
            <a:off x="5794609" y="4870405"/>
            <a:ext cx="584778" cy="246221"/>
          </a:xfrm>
          <a:prstGeom prst="rect">
            <a:avLst/>
          </a:prstGeom>
          <a:noFill/>
        </p:spPr>
        <p:txBody>
          <a:bodyPr wrap="square">
            <a:spAutoFit/>
          </a:bodyPr>
          <a:lstStyle/>
          <a:p>
            <a:pPr algn="ctr"/>
            <a:r>
              <a:rPr lang="en-US" sz="1000" dirty="0">
                <a:latin typeface="Times New Roman" panose="02020603050405020304" pitchFamily="18" charset="0"/>
                <a:cs typeface="Times New Roman" panose="02020603050405020304" pitchFamily="18" charset="0"/>
              </a:rPr>
              <a:t>Read</a:t>
            </a:r>
          </a:p>
        </p:txBody>
      </p:sp>
      <p:sp>
        <p:nvSpPr>
          <p:cNvPr id="106" name="Rectangle: Rounded Corners 105">
            <a:extLst>
              <a:ext uri="{FF2B5EF4-FFF2-40B4-BE49-F238E27FC236}">
                <a16:creationId xmlns:a16="http://schemas.microsoft.com/office/drawing/2014/main" id="{266D8BC6-41F1-4157-8FAE-CD3A7627EFCB}"/>
              </a:ext>
            </a:extLst>
          </p:cNvPr>
          <p:cNvSpPr/>
          <p:nvPr/>
        </p:nvSpPr>
        <p:spPr>
          <a:xfrm>
            <a:off x="6197399" y="3764589"/>
            <a:ext cx="621973" cy="400110"/>
          </a:xfrm>
          <a:prstGeom prst="roundRect">
            <a:avLst/>
          </a:prstGeom>
          <a:gradFill>
            <a:gsLst>
              <a:gs pos="0">
                <a:schemeClr val="accent1">
                  <a:lumMod val="5000"/>
                  <a:lumOff val="95000"/>
                </a:schemeClr>
              </a:gs>
              <a:gs pos="100000">
                <a:schemeClr val="accent1">
                  <a:lumMod val="40000"/>
                  <a:lumOff val="60000"/>
                </a:schemeClr>
              </a:gs>
            </a:gsLst>
            <a:lin ang="5400000" scaled="1"/>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TextBox 112">
            <a:extLst>
              <a:ext uri="{FF2B5EF4-FFF2-40B4-BE49-F238E27FC236}">
                <a16:creationId xmlns:a16="http://schemas.microsoft.com/office/drawing/2014/main" id="{EE08E9AD-7253-4283-8D37-E5FB313AA5E0}"/>
              </a:ext>
            </a:extLst>
          </p:cNvPr>
          <p:cNvSpPr txBox="1"/>
          <p:nvPr/>
        </p:nvSpPr>
        <p:spPr>
          <a:xfrm>
            <a:off x="4996136" y="4881274"/>
            <a:ext cx="743217" cy="246221"/>
          </a:xfrm>
          <a:prstGeom prst="rect">
            <a:avLst/>
          </a:prstGeom>
          <a:noFill/>
        </p:spPr>
        <p:txBody>
          <a:bodyPr wrap="square">
            <a:spAutoFit/>
          </a:bodyPr>
          <a:lstStyle/>
          <a:p>
            <a:pPr algn="ctr"/>
            <a:r>
              <a:rPr lang="en-US" sz="1000" dirty="0">
                <a:latin typeface="Times New Roman" panose="02020603050405020304" pitchFamily="18" charset="0"/>
                <a:cs typeface="Times New Roman" panose="02020603050405020304" pitchFamily="18" charset="0"/>
              </a:rPr>
              <a:t>Research</a:t>
            </a:r>
          </a:p>
        </p:txBody>
      </p:sp>
      <p:cxnSp>
        <p:nvCxnSpPr>
          <p:cNvPr id="125" name="Straight Connector 124">
            <a:extLst>
              <a:ext uri="{FF2B5EF4-FFF2-40B4-BE49-F238E27FC236}">
                <a16:creationId xmlns:a16="http://schemas.microsoft.com/office/drawing/2014/main" id="{5AFC8FA6-A2A8-4ECD-B96C-E3D926D19816}"/>
              </a:ext>
            </a:extLst>
          </p:cNvPr>
          <p:cNvCxnSpPr>
            <a:cxnSpLocks/>
          </p:cNvCxnSpPr>
          <p:nvPr/>
        </p:nvCxnSpPr>
        <p:spPr>
          <a:xfrm>
            <a:off x="5253790" y="4669040"/>
            <a:ext cx="844397"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57" name="Rectangle: Rounded Corners 156">
            <a:extLst>
              <a:ext uri="{FF2B5EF4-FFF2-40B4-BE49-F238E27FC236}">
                <a16:creationId xmlns:a16="http://schemas.microsoft.com/office/drawing/2014/main" id="{1C136E3A-37FB-458F-8576-252289B7F04D}"/>
              </a:ext>
            </a:extLst>
          </p:cNvPr>
          <p:cNvSpPr/>
          <p:nvPr/>
        </p:nvSpPr>
        <p:spPr>
          <a:xfrm>
            <a:off x="2839547" y="4719089"/>
            <a:ext cx="633134" cy="207230"/>
          </a:xfrm>
          <a:prstGeom prst="roundRect">
            <a:avLst/>
          </a:prstGeom>
          <a:gradFill>
            <a:gsLst>
              <a:gs pos="0">
                <a:schemeClr val="accent1">
                  <a:lumMod val="5000"/>
                  <a:lumOff val="95000"/>
                </a:schemeClr>
              </a:gs>
              <a:gs pos="100000">
                <a:schemeClr val="accent2">
                  <a:lumMod val="40000"/>
                  <a:lumOff val="60000"/>
                </a:schemeClr>
              </a:gs>
            </a:gsLst>
            <a:lin ang="5400000" scaled="1"/>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2" name="Straight Connector 161">
            <a:extLst>
              <a:ext uri="{FF2B5EF4-FFF2-40B4-BE49-F238E27FC236}">
                <a16:creationId xmlns:a16="http://schemas.microsoft.com/office/drawing/2014/main" id="{9093D614-8302-46D5-BC1F-E2CB109E7E55}"/>
              </a:ext>
            </a:extLst>
          </p:cNvPr>
          <p:cNvCxnSpPr>
            <a:cxnSpLocks/>
          </p:cNvCxnSpPr>
          <p:nvPr/>
        </p:nvCxnSpPr>
        <p:spPr>
          <a:xfrm>
            <a:off x="3142154" y="3860324"/>
            <a:ext cx="946914"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76" name="Rectangle: Rounded Corners 75">
            <a:extLst>
              <a:ext uri="{FF2B5EF4-FFF2-40B4-BE49-F238E27FC236}">
                <a16:creationId xmlns:a16="http://schemas.microsoft.com/office/drawing/2014/main" id="{CA3C9BC2-2F41-4607-BB2A-12CB840682E6}"/>
              </a:ext>
            </a:extLst>
          </p:cNvPr>
          <p:cNvSpPr/>
          <p:nvPr/>
        </p:nvSpPr>
        <p:spPr>
          <a:xfrm>
            <a:off x="2799728" y="4114809"/>
            <a:ext cx="735277" cy="330496"/>
          </a:xfrm>
          <a:prstGeom prst="roundRect">
            <a:avLst/>
          </a:prstGeom>
          <a:gradFill>
            <a:gsLst>
              <a:gs pos="0">
                <a:schemeClr val="accent1">
                  <a:lumMod val="5000"/>
                  <a:lumOff val="95000"/>
                </a:schemeClr>
              </a:gs>
              <a:gs pos="100000">
                <a:schemeClr val="accent2">
                  <a:lumMod val="40000"/>
                  <a:lumOff val="60000"/>
                </a:schemeClr>
              </a:gs>
            </a:gsLst>
            <a:lin ang="5400000" scaled="1"/>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9" name="Straight Connector 178">
            <a:extLst>
              <a:ext uri="{FF2B5EF4-FFF2-40B4-BE49-F238E27FC236}">
                <a16:creationId xmlns:a16="http://schemas.microsoft.com/office/drawing/2014/main" id="{79335CAF-25FA-4F5E-BA0F-C96B324B0356}"/>
              </a:ext>
            </a:extLst>
          </p:cNvPr>
          <p:cNvCxnSpPr>
            <a:cxnSpLocks/>
          </p:cNvCxnSpPr>
          <p:nvPr/>
        </p:nvCxnSpPr>
        <p:spPr>
          <a:xfrm>
            <a:off x="5695360" y="4481170"/>
            <a:ext cx="0" cy="177873"/>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a:extLst>
              <a:ext uri="{FF2B5EF4-FFF2-40B4-BE49-F238E27FC236}">
                <a16:creationId xmlns:a16="http://schemas.microsoft.com/office/drawing/2014/main" id="{D3CDAD4C-59E0-41B9-B3D9-EBD7BEF2859A}"/>
              </a:ext>
            </a:extLst>
          </p:cNvPr>
          <p:cNvCxnSpPr>
            <a:cxnSpLocks/>
          </p:cNvCxnSpPr>
          <p:nvPr/>
        </p:nvCxnSpPr>
        <p:spPr>
          <a:xfrm flipV="1">
            <a:off x="6098187" y="4669040"/>
            <a:ext cx="0" cy="21474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8" name="Straight Connector 187">
            <a:extLst>
              <a:ext uri="{FF2B5EF4-FFF2-40B4-BE49-F238E27FC236}">
                <a16:creationId xmlns:a16="http://schemas.microsoft.com/office/drawing/2014/main" id="{1A690243-99D9-4FB1-95DE-FB3480CB8B90}"/>
              </a:ext>
            </a:extLst>
          </p:cNvPr>
          <p:cNvCxnSpPr>
            <a:cxnSpLocks/>
          </p:cNvCxnSpPr>
          <p:nvPr/>
        </p:nvCxnSpPr>
        <p:spPr>
          <a:xfrm flipV="1">
            <a:off x="5253790" y="4659043"/>
            <a:ext cx="0" cy="234735"/>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a:extLst>
              <a:ext uri="{FF2B5EF4-FFF2-40B4-BE49-F238E27FC236}">
                <a16:creationId xmlns:a16="http://schemas.microsoft.com/office/drawing/2014/main" id="{0F64C9F0-FA2A-43F6-88AE-6A94D048FC9E}"/>
              </a:ext>
            </a:extLst>
          </p:cNvPr>
          <p:cNvCxnSpPr>
            <a:cxnSpLocks/>
          </p:cNvCxnSpPr>
          <p:nvPr/>
        </p:nvCxnSpPr>
        <p:spPr>
          <a:xfrm flipV="1">
            <a:off x="3174944" y="4926179"/>
            <a:ext cx="0" cy="19618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9" name="Straight Connector 198">
            <a:extLst>
              <a:ext uri="{FF2B5EF4-FFF2-40B4-BE49-F238E27FC236}">
                <a16:creationId xmlns:a16="http://schemas.microsoft.com/office/drawing/2014/main" id="{2D38DB71-2563-4D84-8E84-CC9B166B519A}"/>
              </a:ext>
            </a:extLst>
          </p:cNvPr>
          <p:cNvCxnSpPr>
            <a:cxnSpLocks/>
          </p:cNvCxnSpPr>
          <p:nvPr/>
        </p:nvCxnSpPr>
        <p:spPr>
          <a:xfrm flipV="1">
            <a:off x="4089068" y="3856630"/>
            <a:ext cx="0" cy="12941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202" name="Rectangle: Rounded Corners 201">
            <a:extLst>
              <a:ext uri="{FF2B5EF4-FFF2-40B4-BE49-F238E27FC236}">
                <a16:creationId xmlns:a16="http://schemas.microsoft.com/office/drawing/2014/main" id="{A57938A2-5139-451F-9F96-5AE52AC08A76}"/>
              </a:ext>
            </a:extLst>
          </p:cNvPr>
          <p:cNvSpPr/>
          <p:nvPr/>
        </p:nvSpPr>
        <p:spPr>
          <a:xfrm>
            <a:off x="4222784" y="5503057"/>
            <a:ext cx="735277" cy="254519"/>
          </a:xfrm>
          <a:prstGeom prst="roundRect">
            <a:avLst/>
          </a:prstGeom>
          <a:gradFill>
            <a:gsLst>
              <a:gs pos="0">
                <a:schemeClr val="accent1">
                  <a:lumMod val="5000"/>
                  <a:lumOff val="95000"/>
                </a:schemeClr>
              </a:gs>
              <a:gs pos="100000">
                <a:schemeClr val="accent2">
                  <a:lumMod val="40000"/>
                  <a:lumOff val="60000"/>
                </a:schemeClr>
              </a:gs>
            </a:gsLst>
            <a:lin ang="5400000" scaled="1"/>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3" name="TextBox 202">
            <a:extLst>
              <a:ext uri="{FF2B5EF4-FFF2-40B4-BE49-F238E27FC236}">
                <a16:creationId xmlns:a16="http://schemas.microsoft.com/office/drawing/2014/main" id="{252FD037-4788-4AA5-BC62-8B0A50ACC584}"/>
              </a:ext>
            </a:extLst>
          </p:cNvPr>
          <p:cNvSpPr txBox="1"/>
          <p:nvPr/>
        </p:nvSpPr>
        <p:spPr>
          <a:xfrm>
            <a:off x="4117930" y="5506312"/>
            <a:ext cx="938922" cy="246221"/>
          </a:xfrm>
          <a:prstGeom prst="rect">
            <a:avLst/>
          </a:prstGeom>
          <a:noFill/>
        </p:spPr>
        <p:txBody>
          <a:bodyPr wrap="square" rtlCol="0">
            <a:spAutoFit/>
          </a:bodyPr>
          <a:lstStyle/>
          <a:p>
            <a:pPr algn="ctr"/>
            <a:r>
              <a:rPr lang="en-US" sz="1000" dirty="0">
                <a:latin typeface="Times New Roman" panose="02020603050405020304" pitchFamily="18" charset="0"/>
                <a:cs typeface="Times New Roman" panose="02020603050405020304" pitchFamily="18" charset="0"/>
              </a:rPr>
              <a:t>Training</a:t>
            </a:r>
          </a:p>
        </p:txBody>
      </p:sp>
      <p:sp>
        <p:nvSpPr>
          <p:cNvPr id="204" name="Rectangle: Rounded Corners 203">
            <a:extLst>
              <a:ext uri="{FF2B5EF4-FFF2-40B4-BE49-F238E27FC236}">
                <a16:creationId xmlns:a16="http://schemas.microsoft.com/office/drawing/2014/main" id="{079521DC-1DC2-4296-B4CE-176CC03E03D0}"/>
              </a:ext>
            </a:extLst>
          </p:cNvPr>
          <p:cNvSpPr/>
          <p:nvPr/>
        </p:nvSpPr>
        <p:spPr>
          <a:xfrm>
            <a:off x="4233620" y="5937058"/>
            <a:ext cx="735277" cy="254519"/>
          </a:xfrm>
          <a:prstGeom prst="roundRect">
            <a:avLst/>
          </a:prstGeom>
          <a:gradFill>
            <a:gsLst>
              <a:gs pos="0">
                <a:schemeClr val="accent1">
                  <a:lumMod val="5000"/>
                  <a:lumOff val="95000"/>
                </a:schemeClr>
              </a:gs>
              <a:gs pos="100000">
                <a:schemeClr val="accent2">
                  <a:lumMod val="40000"/>
                  <a:lumOff val="60000"/>
                </a:schemeClr>
              </a:gs>
            </a:gsLst>
            <a:lin ang="5400000" scaled="1"/>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 name="TextBox 204">
            <a:extLst>
              <a:ext uri="{FF2B5EF4-FFF2-40B4-BE49-F238E27FC236}">
                <a16:creationId xmlns:a16="http://schemas.microsoft.com/office/drawing/2014/main" id="{F88E03AB-6FEA-4F15-B2FB-2ED8DD747BC2}"/>
              </a:ext>
            </a:extLst>
          </p:cNvPr>
          <p:cNvSpPr txBox="1"/>
          <p:nvPr/>
        </p:nvSpPr>
        <p:spPr>
          <a:xfrm>
            <a:off x="4121384" y="5949490"/>
            <a:ext cx="938922" cy="246221"/>
          </a:xfrm>
          <a:prstGeom prst="rect">
            <a:avLst/>
          </a:prstGeom>
          <a:noFill/>
        </p:spPr>
        <p:txBody>
          <a:bodyPr wrap="square" rtlCol="0">
            <a:spAutoFit/>
          </a:bodyPr>
          <a:lstStyle/>
          <a:p>
            <a:pPr algn="ctr"/>
            <a:r>
              <a:rPr lang="en-US" sz="1000" dirty="0">
                <a:latin typeface="Times New Roman" panose="02020603050405020304" pitchFamily="18" charset="0"/>
                <a:cs typeface="Times New Roman" panose="02020603050405020304" pitchFamily="18" charset="0"/>
              </a:rPr>
              <a:t>Education</a:t>
            </a:r>
          </a:p>
        </p:txBody>
      </p:sp>
      <p:cxnSp>
        <p:nvCxnSpPr>
          <p:cNvPr id="206" name="Straight Connector 205">
            <a:extLst>
              <a:ext uri="{FF2B5EF4-FFF2-40B4-BE49-F238E27FC236}">
                <a16:creationId xmlns:a16="http://schemas.microsoft.com/office/drawing/2014/main" id="{54732DF8-A9A4-4C38-A00F-EF15972D095E}"/>
              </a:ext>
            </a:extLst>
          </p:cNvPr>
          <p:cNvCxnSpPr>
            <a:cxnSpLocks/>
          </p:cNvCxnSpPr>
          <p:nvPr/>
        </p:nvCxnSpPr>
        <p:spPr>
          <a:xfrm flipH="1" flipV="1">
            <a:off x="4586245" y="5300832"/>
            <a:ext cx="4177" cy="19129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a:extLst>
              <a:ext uri="{FF2B5EF4-FFF2-40B4-BE49-F238E27FC236}">
                <a16:creationId xmlns:a16="http://schemas.microsoft.com/office/drawing/2014/main" id="{954123C2-8F04-404F-B810-8A7459CEADC7}"/>
              </a:ext>
            </a:extLst>
          </p:cNvPr>
          <p:cNvCxnSpPr>
            <a:cxnSpLocks/>
          </p:cNvCxnSpPr>
          <p:nvPr/>
        </p:nvCxnSpPr>
        <p:spPr>
          <a:xfrm flipH="1" flipV="1">
            <a:off x="4585746" y="5746126"/>
            <a:ext cx="4177" cy="19129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215" name="Rectangle: Rounded Corners 214">
            <a:extLst>
              <a:ext uri="{FF2B5EF4-FFF2-40B4-BE49-F238E27FC236}">
                <a16:creationId xmlns:a16="http://schemas.microsoft.com/office/drawing/2014/main" id="{C7F16C68-5907-4FC6-B44C-F6A100E7E8B0}"/>
              </a:ext>
            </a:extLst>
          </p:cNvPr>
          <p:cNvSpPr/>
          <p:nvPr/>
        </p:nvSpPr>
        <p:spPr>
          <a:xfrm>
            <a:off x="6893560" y="5280123"/>
            <a:ext cx="1244401" cy="396163"/>
          </a:xfrm>
          <a:prstGeom prst="roundRect">
            <a:avLst/>
          </a:prstGeom>
          <a:gradFill>
            <a:gsLst>
              <a:gs pos="0">
                <a:schemeClr val="accent1">
                  <a:lumMod val="5000"/>
                  <a:lumOff val="95000"/>
                </a:schemeClr>
              </a:gs>
              <a:gs pos="100000">
                <a:schemeClr val="accent1">
                  <a:lumMod val="40000"/>
                  <a:lumOff val="60000"/>
                </a:schemeClr>
              </a:gs>
            </a:gsLst>
            <a:lin ang="5400000" scaled="1"/>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6" name="TextBox 215">
            <a:extLst>
              <a:ext uri="{FF2B5EF4-FFF2-40B4-BE49-F238E27FC236}">
                <a16:creationId xmlns:a16="http://schemas.microsoft.com/office/drawing/2014/main" id="{DAA423DA-7A55-4FE0-9FED-0016574AD598}"/>
              </a:ext>
            </a:extLst>
          </p:cNvPr>
          <p:cNvSpPr txBox="1"/>
          <p:nvPr/>
        </p:nvSpPr>
        <p:spPr>
          <a:xfrm>
            <a:off x="6417652" y="6183935"/>
            <a:ext cx="1434517" cy="246221"/>
          </a:xfrm>
          <a:prstGeom prst="rect">
            <a:avLst/>
          </a:prstGeom>
          <a:noFill/>
        </p:spPr>
        <p:txBody>
          <a:bodyPr wrap="square">
            <a:spAutoFit/>
          </a:bodyPr>
          <a:lstStyle/>
          <a:p>
            <a:pPr algn="ctr"/>
            <a:r>
              <a:rPr lang="en-US" sz="1000" dirty="0">
                <a:latin typeface="Times New Roman" panose="02020603050405020304" pitchFamily="18" charset="0"/>
                <a:cs typeface="Times New Roman" panose="02020603050405020304" pitchFamily="18" charset="0"/>
              </a:rPr>
              <a:t>Read</a:t>
            </a:r>
          </a:p>
        </p:txBody>
      </p:sp>
      <p:cxnSp>
        <p:nvCxnSpPr>
          <p:cNvPr id="218" name="Straight Connector 217">
            <a:extLst>
              <a:ext uri="{FF2B5EF4-FFF2-40B4-BE49-F238E27FC236}">
                <a16:creationId xmlns:a16="http://schemas.microsoft.com/office/drawing/2014/main" id="{33EBB7E3-0597-40F8-ACFE-5F7ABD98559F}"/>
              </a:ext>
            </a:extLst>
          </p:cNvPr>
          <p:cNvCxnSpPr>
            <a:cxnSpLocks/>
          </p:cNvCxnSpPr>
          <p:nvPr/>
        </p:nvCxnSpPr>
        <p:spPr>
          <a:xfrm>
            <a:off x="7133907" y="6040054"/>
            <a:ext cx="9797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a:extLst>
              <a:ext uri="{FF2B5EF4-FFF2-40B4-BE49-F238E27FC236}">
                <a16:creationId xmlns:a16="http://schemas.microsoft.com/office/drawing/2014/main" id="{324AB867-B185-4C40-ABEA-8C46A49DFF90}"/>
              </a:ext>
            </a:extLst>
          </p:cNvPr>
          <p:cNvCxnSpPr>
            <a:cxnSpLocks/>
          </p:cNvCxnSpPr>
          <p:nvPr/>
        </p:nvCxnSpPr>
        <p:spPr>
          <a:xfrm>
            <a:off x="7665665" y="5666934"/>
            <a:ext cx="0" cy="37312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2" name="Straight Connector 221">
            <a:extLst>
              <a:ext uri="{FF2B5EF4-FFF2-40B4-BE49-F238E27FC236}">
                <a16:creationId xmlns:a16="http://schemas.microsoft.com/office/drawing/2014/main" id="{BFAA5EF0-8FDA-451D-B11C-2FE1EFF68D64}"/>
              </a:ext>
            </a:extLst>
          </p:cNvPr>
          <p:cNvCxnSpPr>
            <a:cxnSpLocks/>
          </p:cNvCxnSpPr>
          <p:nvPr/>
        </p:nvCxnSpPr>
        <p:spPr>
          <a:xfrm flipV="1">
            <a:off x="8112767" y="6040054"/>
            <a:ext cx="0" cy="17948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235" name="Rectangle: Rounded Corners 234">
            <a:extLst>
              <a:ext uri="{FF2B5EF4-FFF2-40B4-BE49-F238E27FC236}">
                <a16:creationId xmlns:a16="http://schemas.microsoft.com/office/drawing/2014/main" id="{1F114C05-9ECB-4296-98AF-1C40709910E9}"/>
              </a:ext>
            </a:extLst>
          </p:cNvPr>
          <p:cNvSpPr/>
          <p:nvPr/>
        </p:nvSpPr>
        <p:spPr>
          <a:xfrm>
            <a:off x="6262065" y="3276635"/>
            <a:ext cx="584861" cy="234310"/>
          </a:xfrm>
          <a:prstGeom prst="roundRect">
            <a:avLst/>
          </a:prstGeom>
          <a:gradFill>
            <a:gsLst>
              <a:gs pos="0">
                <a:schemeClr val="accent1">
                  <a:lumMod val="5000"/>
                  <a:lumOff val="95000"/>
                </a:schemeClr>
              </a:gs>
              <a:gs pos="100000">
                <a:schemeClr val="accent5">
                  <a:lumMod val="40000"/>
                  <a:lumOff val="60000"/>
                </a:schemeClr>
              </a:gs>
            </a:gsLst>
            <a:lin ang="5400000" scaled="1"/>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6" name="TextBox 235">
            <a:extLst>
              <a:ext uri="{FF2B5EF4-FFF2-40B4-BE49-F238E27FC236}">
                <a16:creationId xmlns:a16="http://schemas.microsoft.com/office/drawing/2014/main" id="{88753FE8-20D4-4681-92FB-3108FFDDF22D}"/>
              </a:ext>
            </a:extLst>
          </p:cNvPr>
          <p:cNvSpPr txBox="1"/>
          <p:nvPr/>
        </p:nvSpPr>
        <p:spPr>
          <a:xfrm>
            <a:off x="6142721" y="3263006"/>
            <a:ext cx="823547" cy="246221"/>
          </a:xfrm>
          <a:prstGeom prst="rect">
            <a:avLst/>
          </a:prstGeom>
          <a:noFill/>
        </p:spPr>
        <p:txBody>
          <a:bodyPr wrap="square" rtlCol="0">
            <a:spAutoFit/>
          </a:bodyPr>
          <a:lstStyle/>
          <a:p>
            <a:pPr algn="ctr"/>
            <a:r>
              <a:rPr lang="en-US" sz="1000" dirty="0">
                <a:latin typeface="Times New Roman" panose="02020603050405020304" pitchFamily="18" charset="0"/>
                <a:cs typeface="Times New Roman" panose="02020603050405020304" pitchFamily="18" charset="0"/>
              </a:rPr>
              <a:t>BLR</a:t>
            </a:r>
          </a:p>
        </p:txBody>
      </p:sp>
      <p:sp>
        <p:nvSpPr>
          <p:cNvPr id="246" name="Rectangle: Rounded Corners 245">
            <a:extLst>
              <a:ext uri="{FF2B5EF4-FFF2-40B4-BE49-F238E27FC236}">
                <a16:creationId xmlns:a16="http://schemas.microsoft.com/office/drawing/2014/main" id="{1C185472-9C32-4F17-9B76-D074A39DA3DE}"/>
              </a:ext>
            </a:extLst>
          </p:cNvPr>
          <p:cNvSpPr/>
          <p:nvPr/>
        </p:nvSpPr>
        <p:spPr>
          <a:xfrm>
            <a:off x="6893968" y="3272342"/>
            <a:ext cx="584861" cy="234310"/>
          </a:xfrm>
          <a:prstGeom prst="roundRect">
            <a:avLst/>
          </a:prstGeom>
          <a:gradFill>
            <a:gsLst>
              <a:gs pos="0">
                <a:schemeClr val="accent1">
                  <a:lumMod val="5000"/>
                  <a:lumOff val="95000"/>
                </a:schemeClr>
              </a:gs>
              <a:gs pos="100000">
                <a:schemeClr val="accent5">
                  <a:lumMod val="40000"/>
                  <a:lumOff val="60000"/>
                </a:schemeClr>
              </a:gs>
            </a:gsLst>
            <a:lin ang="5400000" scaled="1"/>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7" name="Rectangle: Rounded Corners 246">
            <a:extLst>
              <a:ext uri="{FF2B5EF4-FFF2-40B4-BE49-F238E27FC236}">
                <a16:creationId xmlns:a16="http://schemas.microsoft.com/office/drawing/2014/main" id="{27F69A54-0541-4F88-9D16-71ECABA192F9}"/>
              </a:ext>
            </a:extLst>
          </p:cNvPr>
          <p:cNvSpPr/>
          <p:nvPr/>
        </p:nvSpPr>
        <p:spPr>
          <a:xfrm>
            <a:off x="7857073" y="3289568"/>
            <a:ext cx="584861" cy="234310"/>
          </a:xfrm>
          <a:prstGeom prst="roundRect">
            <a:avLst/>
          </a:prstGeom>
          <a:gradFill>
            <a:gsLst>
              <a:gs pos="0">
                <a:schemeClr val="accent1">
                  <a:lumMod val="5000"/>
                  <a:lumOff val="95000"/>
                </a:schemeClr>
              </a:gs>
              <a:gs pos="100000">
                <a:schemeClr val="accent5">
                  <a:lumMod val="40000"/>
                  <a:lumOff val="60000"/>
                </a:schemeClr>
              </a:gs>
            </a:gsLst>
            <a:lin ang="5400000" scaled="1"/>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9" name="TextBox 248">
            <a:extLst>
              <a:ext uri="{FF2B5EF4-FFF2-40B4-BE49-F238E27FC236}">
                <a16:creationId xmlns:a16="http://schemas.microsoft.com/office/drawing/2014/main" id="{07EE9FCC-5AA1-4B42-B5FB-78CEFFF49C0D}"/>
              </a:ext>
            </a:extLst>
          </p:cNvPr>
          <p:cNvSpPr txBox="1"/>
          <p:nvPr/>
        </p:nvSpPr>
        <p:spPr>
          <a:xfrm>
            <a:off x="6055506" y="3753867"/>
            <a:ext cx="864066" cy="400110"/>
          </a:xfrm>
          <a:prstGeom prst="rect">
            <a:avLst/>
          </a:prstGeom>
          <a:noFill/>
        </p:spPr>
        <p:txBody>
          <a:bodyPr wrap="square">
            <a:spAutoFit/>
          </a:bodyPr>
          <a:lstStyle/>
          <a:p>
            <a:pPr algn="ctr"/>
            <a:r>
              <a:rPr lang="en-US" sz="1000" dirty="0">
                <a:latin typeface="Times New Roman" panose="02020603050405020304" pitchFamily="18" charset="0"/>
                <a:cs typeface="Times New Roman" panose="02020603050405020304" pitchFamily="18" charset="0"/>
              </a:rPr>
              <a:t>Core Strength</a:t>
            </a:r>
          </a:p>
        </p:txBody>
      </p:sp>
      <p:sp>
        <p:nvSpPr>
          <p:cNvPr id="254" name="Rectangle: Rounded Corners 253">
            <a:extLst>
              <a:ext uri="{FF2B5EF4-FFF2-40B4-BE49-F238E27FC236}">
                <a16:creationId xmlns:a16="http://schemas.microsoft.com/office/drawing/2014/main" id="{DC2BA31D-751D-4AB8-9CBC-EAAEB53AC8B5}"/>
              </a:ext>
            </a:extLst>
          </p:cNvPr>
          <p:cNvSpPr/>
          <p:nvPr/>
        </p:nvSpPr>
        <p:spPr>
          <a:xfrm>
            <a:off x="6901376" y="3727927"/>
            <a:ext cx="621973" cy="367804"/>
          </a:xfrm>
          <a:prstGeom prst="roundRect">
            <a:avLst/>
          </a:prstGeom>
          <a:gradFill>
            <a:gsLst>
              <a:gs pos="0">
                <a:schemeClr val="accent1">
                  <a:lumMod val="5000"/>
                  <a:lumOff val="95000"/>
                </a:schemeClr>
              </a:gs>
              <a:gs pos="100000">
                <a:schemeClr val="accent1">
                  <a:lumMod val="40000"/>
                  <a:lumOff val="60000"/>
                </a:schemeClr>
              </a:gs>
            </a:gsLst>
            <a:lin ang="5400000" scaled="1"/>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5" name="Rectangle: Rounded Corners 254">
            <a:extLst>
              <a:ext uri="{FF2B5EF4-FFF2-40B4-BE49-F238E27FC236}">
                <a16:creationId xmlns:a16="http://schemas.microsoft.com/office/drawing/2014/main" id="{78439F23-6D51-4E3B-8B26-E31EA748226F}"/>
              </a:ext>
            </a:extLst>
          </p:cNvPr>
          <p:cNvSpPr/>
          <p:nvPr/>
        </p:nvSpPr>
        <p:spPr>
          <a:xfrm>
            <a:off x="7838516" y="3714116"/>
            <a:ext cx="621973" cy="357591"/>
          </a:xfrm>
          <a:prstGeom prst="roundRect">
            <a:avLst/>
          </a:prstGeom>
          <a:gradFill>
            <a:gsLst>
              <a:gs pos="0">
                <a:schemeClr val="accent1">
                  <a:lumMod val="5000"/>
                  <a:lumOff val="95000"/>
                </a:schemeClr>
              </a:gs>
              <a:gs pos="100000">
                <a:schemeClr val="accent5">
                  <a:lumMod val="40000"/>
                  <a:lumOff val="60000"/>
                </a:schemeClr>
              </a:gs>
            </a:gsLst>
            <a:lin ang="5400000" scaled="1"/>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2" name="Rectangle: Rounded Corners 261">
            <a:extLst>
              <a:ext uri="{FF2B5EF4-FFF2-40B4-BE49-F238E27FC236}">
                <a16:creationId xmlns:a16="http://schemas.microsoft.com/office/drawing/2014/main" id="{C49C2001-9B66-4847-85CD-AEF375816850}"/>
              </a:ext>
            </a:extLst>
          </p:cNvPr>
          <p:cNvSpPr/>
          <p:nvPr/>
        </p:nvSpPr>
        <p:spPr>
          <a:xfrm>
            <a:off x="7882354" y="4266230"/>
            <a:ext cx="534295" cy="254519"/>
          </a:xfrm>
          <a:prstGeom prst="roundRect">
            <a:avLst/>
          </a:prstGeom>
          <a:gradFill>
            <a:gsLst>
              <a:gs pos="0">
                <a:schemeClr val="accent1">
                  <a:lumMod val="5000"/>
                  <a:lumOff val="95000"/>
                </a:schemeClr>
              </a:gs>
              <a:gs pos="100000">
                <a:schemeClr val="accent5">
                  <a:lumMod val="40000"/>
                  <a:lumOff val="60000"/>
                </a:schemeClr>
              </a:gs>
            </a:gsLst>
            <a:lin ang="5400000" scaled="1"/>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3" name="Rectangle: Rounded Corners 262">
            <a:extLst>
              <a:ext uri="{FF2B5EF4-FFF2-40B4-BE49-F238E27FC236}">
                <a16:creationId xmlns:a16="http://schemas.microsoft.com/office/drawing/2014/main" id="{BAF0AAD7-C07A-435C-A655-26F6CA163D90}"/>
              </a:ext>
            </a:extLst>
          </p:cNvPr>
          <p:cNvSpPr/>
          <p:nvPr/>
        </p:nvSpPr>
        <p:spPr>
          <a:xfrm>
            <a:off x="7777385" y="4711669"/>
            <a:ext cx="735277" cy="254519"/>
          </a:xfrm>
          <a:prstGeom prst="roundRect">
            <a:avLst/>
          </a:prstGeom>
          <a:gradFill>
            <a:gsLst>
              <a:gs pos="0">
                <a:schemeClr val="accent1">
                  <a:lumMod val="5000"/>
                  <a:lumOff val="95000"/>
                </a:schemeClr>
              </a:gs>
              <a:gs pos="100000">
                <a:schemeClr val="accent5">
                  <a:lumMod val="40000"/>
                  <a:lumOff val="60000"/>
                </a:schemeClr>
              </a:gs>
            </a:gsLst>
            <a:lin ang="5400000" scaled="1"/>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4" name="Rectangle: Rounded Corners 263">
            <a:extLst>
              <a:ext uri="{FF2B5EF4-FFF2-40B4-BE49-F238E27FC236}">
                <a16:creationId xmlns:a16="http://schemas.microsoft.com/office/drawing/2014/main" id="{D9692B89-A909-42A9-9ADC-7DDA30895569}"/>
              </a:ext>
            </a:extLst>
          </p:cNvPr>
          <p:cNvSpPr/>
          <p:nvPr/>
        </p:nvSpPr>
        <p:spPr>
          <a:xfrm>
            <a:off x="6151775" y="5399519"/>
            <a:ext cx="658521" cy="254519"/>
          </a:xfrm>
          <a:prstGeom prst="roundRect">
            <a:avLst/>
          </a:prstGeom>
          <a:gradFill>
            <a:gsLst>
              <a:gs pos="0">
                <a:schemeClr val="accent1">
                  <a:lumMod val="5000"/>
                  <a:lumOff val="95000"/>
                </a:schemeClr>
              </a:gs>
              <a:gs pos="100000">
                <a:schemeClr val="accent1">
                  <a:lumMod val="40000"/>
                  <a:lumOff val="60000"/>
                </a:schemeClr>
              </a:gs>
            </a:gsLst>
            <a:lin ang="5400000" scaled="1"/>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5" name="Rectangle: Rounded Corners 264">
            <a:extLst>
              <a:ext uri="{FF2B5EF4-FFF2-40B4-BE49-F238E27FC236}">
                <a16:creationId xmlns:a16="http://schemas.microsoft.com/office/drawing/2014/main" id="{78C14AA7-EAD5-42FE-93AB-3923E82F7298}"/>
              </a:ext>
            </a:extLst>
          </p:cNvPr>
          <p:cNvSpPr/>
          <p:nvPr/>
        </p:nvSpPr>
        <p:spPr>
          <a:xfrm>
            <a:off x="6118090" y="5923707"/>
            <a:ext cx="735277" cy="254519"/>
          </a:xfrm>
          <a:prstGeom prst="roundRect">
            <a:avLst/>
          </a:prstGeom>
          <a:gradFill>
            <a:gsLst>
              <a:gs pos="0">
                <a:schemeClr val="accent1">
                  <a:lumMod val="5000"/>
                  <a:lumOff val="95000"/>
                </a:schemeClr>
              </a:gs>
              <a:gs pos="100000">
                <a:schemeClr val="accent1">
                  <a:lumMod val="40000"/>
                  <a:lumOff val="60000"/>
                </a:schemeClr>
              </a:gs>
            </a:gsLst>
            <a:lin ang="5400000" scaled="1"/>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6" name="Rectangle: Rounded Corners 265">
            <a:extLst>
              <a:ext uri="{FF2B5EF4-FFF2-40B4-BE49-F238E27FC236}">
                <a16:creationId xmlns:a16="http://schemas.microsoft.com/office/drawing/2014/main" id="{E6B7FB22-9A1D-4B62-B7B8-5C765229BAD3}"/>
              </a:ext>
            </a:extLst>
          </p:cNvPr>
          <p:cNvSpPr/>
          <p:nvPr/>
        </p:nvSpPr>
        <p:spPr>
          <a:xfrm>
            <a:off x="6906407" y="4354939"/>
            <a:ext cx="611909" cy="254519"/>
          </a:xfrm>
          <a:prstGeom prst="roundRect">
            <a:avLst/>
          </a:prstGeom>
          <a:gradFill>
            <a:gsLst>
              <a:gs pos="0">
                <a:schemeClr val="accent1">
                  <a:lumMod val="5000"/>
                  <a:lumOff val="95000"/>
                </a:schemeClr>
              </a:gs>
              <a:gs pos="100000">
                <a:schemeClr val="accent1">
                  <a:lumMod val="40000"/>
                  <a:lumOff val="60000"/>
                </a:schemeClr>
              </a:gs>
            </a:gsLst>
            <a:lin ang="5400000" scaled="1"/>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7" name="Rectangle: Rounded Corners 266">
            <a:extLst>
              <a:ext uri="{FF2B5EF4-FFF2-40B4-BE49-F238E27FC236}">
                <a16:creationId xmlns:a16="http://schemas.microsoft.com/office/drawing/2014/main" id="{B0CCE73C-DC9F-4AB1-84BC-429EDA88C949}"/>
              </a:ext>
            </a:extLst>
          </p:cNvPr>
          <p:cNvSpPr/>
          <p:nvPr/>
        </p:nvSpPr>
        <p:spPr>
          <a:xfrm>
            <a:off x="6805736" y="4783348"/>
            <a:ext cx="784422" cy="254519"/>
          </a:xfrm>
          <a:prstGeom prst="roundRect">
            <a:avLst/>
          </a:prstGeom>
          <a:gradFill>
            <a:gsLst>
              <a:gs pos="0">
                <a:schemeClr val="accent1">
                  <a:lumMod val="5000"/>
                  <a:lumOff val="95000"/>
                </a:schemeClr>
              </a:gs>
              <a:gs pos="100000">
                <a:schemeClr val="accent1">
                  <a:lumMod val="40000"/>
                  <a:lumOff val="60000"/>
                </a:schemeClr>
              </a:gs>
            </a:gsLst>
            <a:lin ang="5400000" scaled="1"/>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8" name="Straight Connector 267">
            <a:extLst>
              <a:ext uri="{FF2B5EF4-FFF2-40B4-BE49-F238E27FC236}">
                <a16:creationId xmlns:a16="http://schemas.microsoft.com/office/drawing/2014/main" id="{28CCC326-65F2-492A-9D82-57D0260DFBE8}"/>
              </a:ext>
            </a:extLst>
          </p:cNvPr>
          <p:cNvCxnSpPr>
            <a:cxnSpLocks/>
          </p:cNvCxnSpPr>
          <p:nvPr/>
        </p:nvCxnSpPr>
        <p:spPr>
          <a:xfrm flipH="1" flipV="1">
            <a:off x="8178272" y="3531645"/>
            <a:ext cx="1788" cy="17330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a:extLst>
              <a:ext uri="{FF2B5EF4-FFF2-40B4-BE49-F238E27FC236}">
                <a16:creationId xmlns:a16="http://schemas.microsoft.com/office/drawing/2014/main" id="{CD5C4C1E-6843-462E-BF28-86EE898F52F1}"/>
              </a:ext>
            </a:extLst>
          </p:cNvPr>
          <p:cNvCxnSpPr>
            <a:cxnSpLocks/>
          </p:cNvCxnSpPr>
          <p:nvPr/>
        </p:nvCxnSpPr>
        <p:spPr>
          <a:xfrm flipV="1">
            <a:off x="8180060" y="4059719"/>
            <a:ext cx="0" cy="19394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3" name="Straight Connector 272">
            <a:extLst>
              <a:ext uri="{FF2B5EF4-FFF2-40B4-BE49-F238E27FC236}">
                <a16:creationId xmlns:a16="http://schemas.microsoft.com/office/drawing/2014/main" id="{31C206CB-B96D-4B06-9E07-FA8089829E74}"/>
              </a:ext>
            </a:extLst>
          </p:cNvPr>
          <p:cNvCxnSpPr>
            <a:cxnSpLocks/>
          </p:cNvCxnSpPr>
          <p:nvPr/>
        </p:nvCxnSpPr>
        <p:spPr>
          <a:xfrm flipH="1" flipV="1">
            <a:off x="8178272" y="4527256"/>
            <a:ext cx="3114" cy="19092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2" name="Straight Connector 281">
            <a:extLst>
              <a:ext uri="{FF2B5EF4-FFF2-40B4-BE49-F238E27FC236}">
                <a16:creationId xmlns:a16="http://schemas.microsoft.com/office/drawing/2014/main" id="{EA40FCD9-17AC-4193-A5E2-8DFE8DED0AD5}"/>
              </a:ext>
            </a:extLst>
          </p:cNvPr>
          <p:cNvCxnSpPr>
            <a:cxnSpLocks/>
          </p:cNvCxnSpPr>
          <p:nvPr/>
        </p:nvCxnSpPr>
        <p:spPr>
          <a:xfrm flipV="1">
            <a:off x="6565022" y="3506652"/>
            <a:ext cx="0" cy="25946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4" name="Straight Connector 283">
            <a:extLst>
              <a:ext uri="{FF2B5EF4-FFF2-40B4-BE49-F238E27FC236}">
                <a16:creationId xmlns:a16="http://schemas.microsoft.com/office/drawing/2014/main" id="{A9E77384-0950-4B74-B3DA-4D84DF0BAC5B}"/>
              </a:ext>
            </a:extLst>
          </p:cNvPr>
          <p:cNvCxnSpPr>
            <a:cxnSpLocks/>
          </p:cNvCxnSpPr>
          <p:nvPr/>
        </p:nvCxnSpPr>
        <p:spPr>
          <a:xfrm flipH="1" flipV="1">
            <a:off x="6561015" y="4168564"/>
            <a:ext cx="6391" cy="122083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5" name="Straight Connector 284">
            <a:extLst>
              <a:ext uri="{FF2B5EF4-FFF2-40B4-BE49-F238E27FC236}">
                <a16:creationId xmlns:a16="http://schemas.microsoft.com/office/drawing/2014/main" id="{54503DAA-FC3D-4192-9EE9-6A74A000C5E4}"/>
              </a:ext>
            </a:extLst>
          </p:cNvPr>
          <p:cNvCxnSpPr>
            <a:cxnSpLocks/>
          </p:cNvCxnSpPr>
          <p:nvPr/>
        </p:nvCxnSpPr>
        <p:spPr>
          <a:xfrm flipV="1">
            <a:off x="6562838" y="5654038"/>
            <a:ext cx="0" cy="25946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7" name="Straight Connector 286">
            <a:extLst>
              <a:ext uri="{FF2B5EF4-FFF2-40B4-BE49-F238E27FC236}">
                <a16:creationId xmlns:a16="http://schemas.microsoft.com/office/drawing/2014/main" id="{6C4F8111-56AF-4D5B-9A84-274572FB787B}"/>
              </a:ext>
            </a:extLst>
          </p:cNvPr>
          <p:cNvCxnSpPr>
            <a:cxnSpLocks/>
          </p:cNvCxnSpPr>
          <p:nvPr/>
        </p:nvCxnSpPr>
        <p:spPr>
          <a:xfrm flipH="1" flipV="1">
            <a:off x="1258227" y="3623956"/>
            <a:ext cx="1888" cy="741994"/>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294" name="Rectangle: Rounded Corners 293">
            <a:extLst>
              <a:ext uri="{FF2B5EF4-FFF2-40B4-BE49-F238E27FC236}">
                <a16:creationId xmlns:a16="http://schemas.microsoft.com/office/drawing/2014/main" id="{DA8BDACD-0253-4075-A83D-E238FB27FB93}"/>
              </a:ext>
            </a:extLst>
          </p:cNvPr>
          <p:cNvSpPr/>
          <p:nvPr/>
        </p:nvSpPr>
        <p:spPr>
          <a:xfrm>
            <a:off x="752072" y="3157770"/>
            <a:ext cx="621259" cy="347358"/>
          </a:xfrm>
          <a:prstGeom prst="roundRect">
            <a:avLst/>
          </a:prstGeom>
          <a:gradFill>
            <a:gsLst>
              <a:gs pos="0">
                <a:schemeClr val="accent1">
                  <a:lumMod val="5000"/>
                  <a:lumOff val="95000"/>
                </a:schemeClr>
              </a:gs>
              <a:gs pos="100000">
                <a:schemeClr val="bg1">
                  <a:lumMod val="85000"/>
                </a:schemeClr>
              </a:gs>
            </a:gsLst>
            <a:lin ang="5400000" scaled="1"/>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5" name="TextBox 294">
            <a:extLst>
              <a:ext uri="{FF2B5EF4-FFF2-40B4-BE49-F238E27FC236}">
                <a16:creationId xmlns:a16="http://schemas.microsoft.com/office/drawing/2014/main" id="{8999978A-CADD-4BDE-B446-8F4A401685A2}"/>
              </a:ext>
            </a:extLst>
          </p:cNvPr>
          <p:cNvSpPr txBox="1"/>
          <p:nvPr/>
        </p:nvSpPr>
        <p:spPr>
          <a:xfrm>
            <a:off x="668013" y="3131535"/>
            <a:ext cx="820825" cy="400110"/>
          </a:xfrm>
          <a:prstGeom prst="rect">
            <a:avLst/>
          </a:prstGeom>
          <a:noFill/>
        </p:spPr>
        <p:txBody>
          <a:bodyPr wrap="square" rtlCol="0">
            <a:spAutoFit/>
          </a:bodyPr>
          <a:lstStyle/>
          <a:p>
            <a:pPr algn="ctr"/>
            <a:r>
              <a:rPr lang="en-US" sz="1000" dirty="0">
                <a:latin typeface="Times New Roman" panose="02020603050405020304" pitchFamily="18" charset="0"/>
                <a:cs typeface="Times New Roman" panose="02020603050405020304" pitchFamily="18" charset="0"/>
              </a:rPr>
              <a:t>Detailed Oriented </a:t>
            </a:r>
          </a:p>
        </p:txBody>
      </p:sp>
      <p:sp>
        <p:nvSpPr>
          <p:cNvPr id="297" name="Rectangle: Rounded Corners 296">
            <a:extLst>
              <a:ext uri="{FF2B5EF4-FFF2-40B4-BE49-F238E27FC236}">
                <a16:creationId xmlns:a16="http://schemas.microsoft.com/office/drawing/2014/main" id="{D277AF3E-BBA7-45B7-B46A-F898ABE87CC0}"/>
              </a:ext>
            </a:extLst>
          </p:cNvPr>
          <p:cNvSpPr/>
          <p:nvPr/>
        </p:nvSpPr>
        <p:spPr>
          <a:xfrm>
            <a:off x="1948357" y="3121234"/>
            <a:ext cx="621259" cy="423911"/>
          </a:xfrm>
          <a:prstGeom prst="roundRect">
            <a:avLst/>
          </a:prstGeom>
          <a:gradFill>
            <a:gsLst>
              <a:gs pos="0">
                <a:schemeClr val="accent1">
                  <a:lumMod val="5000"/>
                  <a:lumOff val="95000"/>
                </a:schemeClr>
              </a:gs>
              <a:gs pos="100000">
                <a:schemeClr val="bg1">
                  <a:lumMod val="85000"/>
                </a:schemeClr>
              </a:gs>
            </a:gsLst>
            <a:lin ang="5400000" scaled="1"/>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8" name="Rectangle: Rounded Corners 297">
            <a:extLst>
              <a:ext uri="{FF2B5EF4-FFF2-40B4-BE49-F238E27FC236}">
                <a16:creationId xmlns:a16="http://schemas.microsoft.com/office/drawing/2014/main" id="{87478280-B261-435C-9E61-8FAF998E9FD1}"/>
              </a:ext>
            </a:extLst>
          </p:cNvPr>
          <p:cNvSpPr/>
          <p:nvPr/>
        </p:nvSpPr>
        <p:spPr>
          <a:xfrm>
            <a:off x="1148401" y="5311177"/>
            <a:ext cx="735277" cy="400110"/>
          </a:xfrm>
          <a:prstGeom prst="roundRect">
            <a:avLst/>
          </a:prstGeom>
          <a:gradFill>
            <a:gsLst>
              <a:gs pos="0">
                <a:schemeClr val="accent1">
                  <a:lumMod val="5000"/>
                  <a:lumOff val="95000"/>
                </a:schemeClr>
              </a:gs>
              <a:gs pos="100000">
                <a:schemeClr val="bg1">
                  <a:lumMod val="85000"/>
                </a:schemeClr>
              </a:gs>
            </a:gsLst>
            <a:lin ang="5400000" scaled="1"/>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9" name="TextBox 298">
            <a:extLst>
              <a:ext uri="{FF2B5EF4-FFF2-40B4-BE49-F238E27FC236}">
                <a16:creationId xmlns:a16="http://schemas.microsoft.com/office/drawing/2014/main" id="{34B4CBD7-1728-487A-A47E-7D5DBB4732FD}"/>
              </a:ext>
            </a:extLst>
          </p:cNvPr>
          <p:cNvSpPr txBox="1"/>
          <p:nvPr/>
        </p:nvSpPr>
        <p:spPr>
          <a:xfrm>
            <a:off x="1160461" y="5302746"/>
            <a:ext cx="746806" cy="410045"/>
          </a:xfrm>
          <a:prstGeom prst="rect">
            <a:avLst/>
          </a:prstGeom>
          <a:noFill/>
        </p:spPr>
        <p:txBody>
          <a:bodyPr wrap="square" rtlCol="0">
            <a:spAutoFit/>
          </a:bodyPr>
          <a:lstStyle/>
          <a:p>
            <a:pPr algn="ctr"/>
            <a:r>
              <a:rPr lang="en-US" sz="1000" dirty="0">
                <a:latin typeface="Times New Roman" panose="02020603050405020304" pitchFamily="18" charset="0"/>
                <a:cs typeface="Times New Roman" panose="02020603050405020304" pitchFamily="18" charset="0"/>
              </a:rPr>
              <a:t>Goal Oriented</a:t>
            </a:r>
          </a:p>
        </p:txBody>
      </p:sp>
      <p:cxnSp>
        <p:nvCxnSpPr>
          <p:cNvPr id="305" name="Straight Connector 304">
            <a:extLst>
              <a:ext uri="{FF2B5EF4-FFF2-40B4-BE49-F238E27FC236}">
                <a16:creationId xmlns:a16="http://schemas.microsoft.com/office/drawing/2014/main" id="{71E04241-E2BD-4655-97D7-6E12FA575558}"/>
              </a:ext>
            </a:extLst>
          </p:cNvPr>
          <p:cNvCxnSpPr>
            <a:cxnSpLocks/>
          </p:cNvCxnSpPr>
          <p:nvPr/>
        </p:nvCxnSpPr>
        <p:spPr>
          <a:xfrm>
            <a:off x="909453" y="2973303"/>
            <a:ext cx="1377708" cy="534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6" name="Straight Connector 305">
            <a:extLst>
              <a:ext uri="{FF2B5EF4-FFF2-40B4-BE49-F238E27FC236}">
                <a16:creationId xmlns:a16="http://schemas.microsoft.com/office/drawing/2014/main" id="{606E7928-32E1-42A1-A658-CF9394259754}"/>
              </a:ext>
            </a:extLst>
          </p:cNvPr>
          <p:cNvCxnSpPr>
            <a:cxnSpLocks/>
            <a:stCxn id="299" idx="0"/>
          </p:cNvCxnSpPr>
          <p:nvPr/>
        </p:nvCxnSpPr>
        <p:spPr>
          <a:xfrm flipH="1" flipV="1">
            <a:off x="1521164" y="2877082"/>
            <a:ext cx="12700" cy="2425664"/>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310" name="Rectangle: Rounded Corners 309">
            <a:extLst>
              <a:ext uri="{FF2B5EF4-FFF2-40B4-BE49-F238E27FC236}">
                <a16:creationId xmlns:a16="http://schemas.microsoft.com/office/drawing/2014/main" id="{01115D10-7B18-4E5A-9044-C6B392AECABF}"/>
              </a:ext>
            </a:extLst>
          </p:cNvPr>
          <p:cNvSpPr/>
          <p:nvPr/>
        </p:nvSpPr>
        <p:spPr>
          <a:xfrm>
            <a:off x="1615073" y="5981339"/>
            <a:ext cx="621259" cy="238522"/>
          </a:xfrm>
          <a:prstGeom prst="roundRect">
            <a:avLst/>
          </a:prstGeom>
          <a:gradFill>
            <a:gsLst>
              <a:gs pos="0">
                <a:schemeClr val="accent1">
                  <a:lumMod val="5000"/>
                  <a:lumOff val="95000"/>
                </a:schemeClr>
              </a:gs>
              <a:gs pos="100000">
                <a:schemeClr val="bg1">
                  <a:lumMod val="85000"/>
                </a:schemeClr>
              </a:gs>
            </a:gsLst>
            <a:lin ang="5400000" scaled="1"/>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1" name="Rectangle: Rounded Corners 310">
            <a:extLst>
              <a:ext uri="{FF2B5EF4-FFF2-40B4-BE49-F238E27FC236}">
                <a16:creationId xmlns:a16="http://schemas.microsoft.com/office/drawing/2014/main" id="{409D9192-0536-43E6-8FA0-43A541D68C30}"/>
              </a:ext>
            </a:extLst>
          </p:cNvPr>
          <p:cNvSpPr/>
          <p:nvPr/>
        </p:nvSpPr>
        <p:spPr>
          <a:xfrm>
            <a:off x="752072" y="5967748"/>
            <a:ext cx="621259" cy="272540"/>
          </a:xfrm>
          <a:prstGeom prst="roundRect">
            <a:avLst/>
          </a:prstGeom>
          <a:gradFill>
            <a:gsLst>
              <a:gs pos="0">
                <a:schemeClr val="accent1">
                  <a:lumMod val="5000"/>
                  <a:lumOff val="95000"/>
                </a:schemeClr>
              </a:gs>
              <a:gs pos="100000">
                <a:schemeClr val="bg1">
                  <a:lumMod val="85000"/>
                </a:schemeClr>
              </a:gs>
            </a:gsLst>
            <a:lin ang="5400000" scaled="1"/>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2" name="Rectangle: Rounded Corners 311">
            <a:extLst>
              <a:ext uri="{FF2B5EF4-FFF2-40B4-BE49-F238E27FC236}">
                <a16:creationId xmlns:a16="http://schemas.microsoft.com/office/drawing/2014/main" id="{FF22CCA1-3243-4FAC-8494-E974E7B68960}"/>
              </a:ext>
            </a:extLst>
          </p:cNvPr>
          <p:cNvSpPr/>
          <p:nvPr/>
        </p:nvSpPr>
        <p:spPr>
          <a:xfrm>
            <a:off x="616473" y="3798157"/>
            <a:ext cx="580899" cy="231416"/>
          </a:xfrm>
          <a:prstGeom prst="roundRect">
            <a:avLst/>
          </a:prstGeom>
          <a:gradFill>
            <a:gsLst>
              <a:gs pos="0">
                <a:schemeClr val="accent1">
                  <a:lumMod val="5000"/>
                  <a:lumOff val="95000"/>
                </a:schemeClr>
              </a:gs>
              <a:gs pos="100000">
                <a:schemeClr val="bg1">
                  <a:lumMod val="85000"/>
                </a:schemeClr>
              </a:gs>
            </a:gsLst>
            <a:lin ang="5400000" scaled="1"/>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3" name="Rectangle: Rounded Corners 312">
            <a:extLst>
              <a:ext uri="{FF2B5EF4-FFF2-40B4-BE49-F238E27FC236}">
                <a16:creationId xmlns:a16="http://schemas.microsoft.com/office/drawing/2014/main" id="{623A280F-1828-44F0-AA95-DEDBA67F399D}"/>
              </a:ext>
            </a:extLst>
          </p:cNvPr>
          <p:cNvSpPr/>
          <p:nvPr/>
        </p:nvSpPr>
        <p:spPr>
          <a:xfrm>
            <a:off x="707954" y="4359114"/>
            <a:ext cx="717892" cy="233870"/>
          </a:xfrm>
          <a:prstGeom prst="roundRect">
            <a:avLst/>
          </a:prstGeom>
          <a:gradFill>
            <a:gsLst>
              <a:gs pos="0">
                <a:schemeClr val="accent1">
                  <a:lumMod val="5000"/>
                  <a:lumOff val="95000"/>
                </a:schemeClr>
              </a:gs>
              <a:gs pos="100000">
                <a:schemeClr val="bg1">
                  <a:lumMod val="85000"/>
                </a:schemeClr>
              </a:gs>
            </a:gsLst>
            <a:lin ang="5400000" scaled="1"/>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14" name="Straight Connector 313">
            <a:extLst>
              <a:ext uri="{FF2B5EF4-FFF2-40B4-BE49-F238E27FC236}">
                <a16:creationId xmlns:a16="http://schemas.microsoft.com/office/drawing/2014/main" id="{2A5339BC-E249-4B76-ABA4-C63DA11662E7}"/>
              </a:ext>
            </a:extLst>
          </p:cNvPr>
          <p:cNvCxnSpPr>
            <a:cxnSpLocks/>
          </p:cNvCxnSpPr>
          <p:nvPr/>
        </p:nvCxnSpPr>
        <p:spPr>
          <a:xfrm>
            <a:off x="1905015" y="3630732"/>
            <a:ext cx="846681"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7" name="Straight Connector 316">
            <a:extLst>
              <a:ext uri="{FF2B5EF4-FFF2-40B4-BE49-F238E27FC236}">
                <a16:creationId xmlns:a16="http://schemas.microsoft.com/office/drawing/2014/main" id="{52891393-7E40-450C-906C-52FC8485930B}"/>
              </a:ext>
            </a:extLst>
          </p:cNvPr>
          <p:cNvCxnSpPr>
            <a:cxnSpLocks/>
          </p:cNvCxnSpPr>
          <p:nvPr/>
        </p:nvCxnSpPr>
        <p:spPr>
          <a:xfrm flipV="1">
            <a:off x="1919523" y="3637732"/>
            <a:ext cx="0" cy="130335"/>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0" name="Straight Connector 319">
            <a:extLst>
              <a:ext uri="{FF2B5EF4-FFF2-40B4-BE49-F238E27FC236}">
                <a16:creationId xmlns:a16="http://schemas.microsoft.com/office/drawing/2014/main" id="{44841423-C4BE-40E7-9781-AE499D7EF41E}"/>
              </a:ext>
            </a:extLst>
          </p:cNvPr>
          <p:cNvCxnSpPr>
            <a:cxnSpLocks/>
          </p:cNvCxnSpPr>
          <p:nvPr/>
        </p:nvCxnSpPr>
        <p:spPr>
          <a:xfrm flipV="1">
            <a:off x="2744139" y="3623955"/>
            <a:ext cx="0" cy="16540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7" name="Straight Connector 326">
            <a:extLst>
              <a:ext uri="{FF2B5EF4-FFF2-40B4-BE49-F238E27FC236}">
                <a16:creationId xmlns:a16="http://schemas.microsoft.com/office/drawing/2014/main" id="{7F7BF57D-8CFC-4897-BE0C-ED3A79AFAF43}"/>
              </a:ext>
            </a:extLst>
          </p:cNvPr>
          <p:cNvCxnSpPr>
            <a:cxnSpLocks/>
          </p:cNvCxnSpPr>
          <p:nvPr/>
        </p:nvCxnSpPr>
        <p:spPr>
          <a:xfrm>
            <a:off x="1072842" y="5841771"/>
            <a:ext cx="846681"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8" name="Straight Connector 327">
            <a:extLst>
              <a:ext uri="{FF2B5EF4-FFF2-40B4-BE49-F238E27FC236}">
                <a16:creationId xmlns:a16="http://schemas.microsoft.com/office/drawing/2014/main" id="{D7D2A0BE-149C-486F-9AB4-2F8CAFBF67BC}"/>
              </a:ext>
            </a:extLst>
          </p:cNvPr>
          <p:cNvCxnSpPr>
            <a:cxnSpLocks/>
          </p:cNvCxnSpPr>
          <p:nvPr/>
        </p:nvCxnSpPr>
        <p:spPr>
          <a:xfrm flipV="1">
            <a:off x="1513502" y="5711584"/>
            <a:ext cx="0" cy="130335"/>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9" name="Straight Connector 328">
            <a:extLst>
              <a:ext uri="{FF2B5EF4-FFF2-40B4-BE49-F238E27FC236}">
                <a16:creationId xmlns:a16="http://schemas.microsoft.com/office/drawing/2014/main" id="{6BB0E0F4-BBF5-4897-9C83-251455F7D7BC}"/>
              </a:ext>
            </a:extLst>
          </p:cNvPr>
          <p:cNvCxnSpPr>
            <a:cxnSpLocks/>
          </p:cNvCxnSpPr>
          <p:nvPr/>
        </p:nvCxnSpPr>
        <p:spPr>
          <a:xfrm flipV="1">
            <a:off x="1078308" y="5838293"/>
            <a:ext cx="0" cy="130335"/>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0" name="Straight Connector 329">
            <a:extLst>
              <a:ext uri="{FF2B5EF4-FFF2-40B4-BE49-F238E27FC236}">
                <a16:creationId xmlns:a16="http://schemas.microsoft.com/office/drawing/2014/main" id="{6E0B63EE-D5B2-492C-A5BF-D41CFFF92277}"/>
              </a:ext>
            </a:extLst>
          </p:cNvPr>
          <p:cNvCxnSpPr>
            <a:cxnSpLocks/>
          </p:cNvCxnSpPr>
          <p:nvPr/>
        </p:nvCxnSpPr>
        <p:spPr>
          <a:xfrm flipV="1">
            <a:off x="1919523" y="5838292"/>
            <a:ext cx="0" cy="130335"/>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6" name="Straight Connector 335">
            <a:extLst>
              <a:ext uri="{FF2B5EF4-FFF2-40B4-BE49-F238E27FC236}">
                <a16:creationId xmlns:a16="http://schemas.microsoft.com/office/drawing/2014/main" id="{E28ED342-3DD0-4F52-B737-8D45325A2C3B}"/>
              </a:ext>
            </a:extLst>
          </p:cNvPr>
          <p:cNvCxnSpPr>
            <a:cxnSpLocks/>
          </p:cNvCxnSpPr>
          <p:nvPr/>
        </p:nvCxnSpPr>
        <p:spPr>
          <a:xfrm flipH="1" flipV="1">
            <a:off x="2262571" y="2966556"/>
            <a:ext cx="7985" cy="155229"/>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337" name="Rectangle: Rounded Corners 336">
            <a:extLst>
              <a:ext uri="{FF2B5EF4-FFF2-40B4-BE49-F238E27FC236}">
                <a16:creationId xmlns:a16="http://schemas.microsoft.com/office/drawing/2014/main" id="{7FC110FA-41FD-4E26-8616-F16E7FA96BCD}"/>
              </a:ext>
            </a:extLst>
          </p:cNvPr>
          <p:cNvSpPr/>
          <p:nvPr/>
        </p:nvSpPr>
        <p:spPr>
          <a:xfrm>
            <a:off x="1649297" y="3760124"/>
            <a:ext cx="621259" cy="423911"/>
          </a:xfrm>
          <a:prstGeom prst="roundRect">
            <a:avLst/>
          </a:prstGeom>
          <a:gradFill>
            <a:gsLst>
              <a:gs pos="0">
                <a:schemeClr val="accent1">
                  <a:lumMod val="5000"/>
                  <a:lumOff val="95000"/>
                </a:schemeClr>
              </a:gs>
              <a:gs pos="100000">
                <a:schemeClr val="bg1">
                  <a:lumMod val="85000"/>
                </a:schemeClr>
              </a:gs>
            </a:gsLst>
            <a:lin ang="5400000" scaled="1"/>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9" name="Rectangle: Rounded Corners 338">
            <a:extLst>
              <a:ext uri="{FF2B5EF4-FFF2-40B4-BE49-F238E27FC236}">
                <a16:creationId xmlns:a16="http://schemas.microsoft.com/office/drawing/2014/main" id="{E705CEA3-FC9E-420D-8496-4B181324009A}"/>
              </a:ext>
            </a:extLst>
          </p:cNvPr>
          <p:cNvSpPr/>
          <p:nvPr/>
        </p:nvSpPr>
        <p:spPr>
          <a:xfrm>
            <a:off x="1583116" y="4598731"/>
            <a:ext cx="621259" cy="204920"/>
          </a:xfrm>
          <a:prstGeom prst="roundRect">
            <a:avLst/>
          </a:prstGeom>
          <a:gradFill>
            <a:gsLst>
              <a:gs pos="0">
                <a:schemeClr val="accent1">
                  <a:lumMod val="5000"/>
                  <a:lumOff val="95000"/>
                </a:schemeClr>
              </a:gs>
              <a:gs pos="100000">
                <a:schemeClr val="bg1">
                  <a:lumMod val="85000"/>
                </a:schemeClr>
              </a:gs>
            </a:gsLst>
            <a:lin ang="5400000" scaled="1"/>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40" name="Straight Connector 339">
            <a:extLst>
              <a:ext uri="{FF2B5EF4-FFF2-40B4-BE49-F238E27FC236}">
                <a16:creationId xmlns:a16="http://schemas.microsoft.com/office/drawing/2014/main" id="{3810F283-94D0-4501-BC77-53904703AE3C}"/>
              </a:ext>
            </a:extLst>
          </p:cNvPr>
          <p:cNvCxnSpPr>
            <a:cxnSpLocks/>
          </p:cNvCxnSpPr>
          <p:nvPr/>
        </p:nvCxnSpPr>
        <p:spPr>
          <a:xfrm flipV="1">
            <a:off x="7178151" y="3003470"/>
            <a:ext cx="0" cy="25946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341" name="TextBox 340">
            <a:extLst>
              <a:ext uri="{FF2B5EF4-FFF2-40B4-BE49-F238E27FC236}">
                <a16:creationId xmlns:a16="http://schemas.microsoft.com/office/drawing/2014/main" id="{EFCC63DF-6DF0-425A-AD03-06ED49E2E3D0}"/>
              </a:ext>
            </a:extLst>
          </p:cNvPr>
          <p:cNvSpPr txBox="1"/>
          <p:nvPr/>
        </p:nvSpPr>
        <p:spPr>
          <a:xfrm>
            <a:off x="1514823" y="4566702"/>
            <a:ext cx="779591" cy="246221"/>
          </a:xfrm>
          <a:prstGeom prst="rect">
            <a:avLst/>
          </a:prstGeom>
          <a:noFill/>
        </p:spPr>
        <p:txBody>
          <a:bodyPr wrap="square" rtlCol="0">
            <a:spAutoFit/>
          </a:bodyPr>
          <a:lstStyle/>
          <a:p>
            <a:pPr algn="ctr"/>
            <a:r>
              <a:rPr lang="en-US" sz="1000" dirty="0">
                <a:latin typeface="Times New Roman" panose="02020603050405020304" pitchFamily="18" charset="0"/>
                <a:cs typeface="Times New Roman" panose="02020603050405020304" pitchFamily="18" charset="0"/>
              </a:rPr>
              <a:t>Expertise</a:t>
            </a:r>
          </a:p>
        </p:txBody>
      </p:sp>
      <p:cxnSp>
        <p:nvCxnSpPr>
          <p:cNvPr id="344" name="Straight Connector 343">
            <a:extLst>
              <a:ext uri="{FF2B5EF4-FFF2-40B4-BE49-F238E27FC236}">
                <a16:creationId xmlns:a16="http://schemas.microsoft.com/office/drawing/2014/main" id="{C5E3D667-8BFA-45B0-8F6E-C8E94E4ED751}"/>
              </a:ext>
            </a:extLst>
          </p:cNvPr>
          <p:cNvCxnSpPr>
            <a:cxnSpLocks/>
          </p:cNvCxnSpPr>
          <p:nvPr/>
        </p:nvCxnSpPr>
        <p:spPr>
          <a:xfrm flipV="1">
            <a:off x="1690957" y="4334345"/>
            <a:ext cx="0" cy="25946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5" name="Straight Connector 344">
            <a:extLst>
              <a:ext uri="{FF2B5EF4-FFF2-40B4-BE49-F238E27FC236}">
                <a16:creationId xmlns:a16="http://schemas.microsoft.com/office/drawing/2014/main" id="{1B070E96-94DF-4E8B-8175-1B1A35D3F087}"/>
              </a:ext>
            </a:extLst>
          </p:cNvPr>
          <p:cNvCxnSpPr>
            <a:cxnSpLocks/>
          </p:cNvCxnSpPr>
          <p:nvPr/>
        </p:nvCxnSpPr>
        <p:spPr>
          <a:xfrm flipH="1" flipV="1">
            <a:off x="2382853" y="4329570"/>
            <a:ext cx="9205" cy="55977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6" name="Straight Connector 345">
            <a:extLst>
              <a:ext uri="{FF2B5EF4-FFF2-40B4-BE49-F238E27FC236}">
                <a16:creationId xmlns:a16="http://schemas.microsoft.com/office/drawing/2014/main" id="{B23DD54E-B298-40B2-89CD-EC4E089573CF}"/>
              </a:ext>
            </a:extLst>
          </p:cNvPr>
          <p:cNvCxnSpPr>
            <a:cxnSpLocks/>
          </p:cNvCxnSpPr>
          <p:nvPr/>
        </p:nvCxnSpPr>
        <p:spPr>
          <a:xfrm>
            <a:off x="1690957" y="4333304"/>
            <a:ext cx="701101"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348" name="Rectangle: Rounded Corners 347">
            <a:extLst>
              <a:ext uri="{FF2B5EF4-FFF2-40B4-BE49-F238E27FC236}">
                <a16:creationId xmlns:a16="http://schemas.microsoft.com/office/drawing/2014/main" id="{31B1E932-3445-4CC3-AF51-91EAD472A50D}"/>
              </a:ext>
            </a:extLst>
          </p:cNvPr>
          <p:cNvSpPr/>
          <p:nvPr/>
        </p:nvSpPr>
        <p:spPr>
          <a:xfrm>
            <a:off x="1800138" y="4878165"/>
            <a:ext cx="735277" cy="254519"/>
          </a:xfrm>
          <a:prstGeom prst="roundRect">
            <a:avLst/>
          </a:prstGeom>
          <a:gradFill>
            <a:gsLst>
              <a:gs pos="0">
                <a:schemeClr val="accent1">
                  <a:lumMod val="5000"/>
                  <a:lumOff val="95000"/>
                </a:schemeClr>
              </a:gs>
              <a:gs pos="100000">
                <a:schemeClr val="bg1">
                  <a:lumMod val="85000"/>
                </a:schemeClr>
              </a:gs>
            </a:gsLst>
            <a:lin ang="5400000" scaled="1"/>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50" name="Straight Connector 349">
            <a:extLst>
              <a:ext uri="{FF2B5EF4-FFF2-40B4-BE49-F238E27FC236}">
                <a16:creationId xmlns:a16="http://schemas.microsoft.com/office/drawing/2014/main" id="{BD36B4BC-10DA-4F7D-8728-14323DB2E02C}"/>
              </a:ext>
            </a:extLst>
          </p:cNvPr>
          <p:cNvCxnSpPr>
            <a:cxnSpLocks/>
          </p:cNvCxnSpPr>
          <p:nvPr/>
        </p:nvCxnSpPr>
        <p:spPr>
          <a:xfrm flipV="1">
            <a:off x="1966852" y="4199234"/>
            <a:ext cx="0" cy="130335"/>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1" name="Straight Connector 350">
            <a:extLst>
              <a:ext uri="{FF2B5EF4-FFF2-40B4-BE49-F238E27FC236}">
                <a16:creationId xmlns:a16="http://schemas.microsoft.com/office/drawing/2014/main" id="{F3E542C5-2FFE-4D4A-8ADA-DD618FACBF46}"/>
              </a:ext>
            </a:extLst>
          </p:cNvPr>
          <p:cNvCxnSpPr>
            <a:cxnSpLocks/>
          </p:cNvCxnSpPr>
          <p:nvPr/>
        </p:nvCxnSpPr>
        <p:spPr>
          <a:xfrm flipH="1" flipV="1">
            <a:off x="2692626" y="4009111"/>
            <a:ext cx="11642" cy="182918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4" name="Straight Connector 353">
            <a:extLst>
              <a:ext uri="{FF2B5EF4-FFF2-40B4-BE49-F238E27FC236}">
                <a16:creationId xmlns:a16="http://schemas.microsoft.com/office/drawing/2014/main" id="{3B64793C-E43E-42E4-8930-ACF7A6E88BA0}"/>
              </a:ext>
            </a:extLst>
          </p:cNvPr>
          <p:cNvCxnSpPr>
            <a:cxnSpLocks/>
          </p:cNvCxnSpPr>
          <p:nvPr/>
        </p:nvCxnSpPr>
        <p:spPr>
          <a:xfrm flipV="1">
            <a:off x="2294979" y="3560668"/>
            <a:ext cx="0" cy="70064"/>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7" name="Straight Connector 356">
            <a:extLst>
              <a:ext uri="{FF2B5EF4-FFF2-40B4-BE49-F238E27FC236}">
                <a16:creationId xmlns:a16="http://schemas.microsoft.com/office/drawing/2014/main" id="{94D51CE2-EC5B-4817-A108-36EDA19C9845}"/>
              </a:ext>
            </a:extLst>
          </p:cNvPr>
          <p:cNvCxnSpPr>
            <a:cxnSpLocks/>
          </p:cNvCxnSpPr>
          <p:nvPr/>
        </p:nvCxnSpPr>
        <p:spPr>
          <a:xfrm>
            <a:off x="2569616" y="5840994"/>
            <a:ext cx="846681"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8" name="Straight Connector 357">
            <a:extLst>
              <a:ext uri="{FF2B5EF4-FFF2-40B4-BE49-F238E27FC236}">
                <a16:creationId xmlns:a16="http://schemas.microsoft.com/office/drawing/2014/main" id="{B3CC809E-2E2F-4CA1-9F93-59DBEDDB73A0}"/>
              </a:ext>
            </a:extLst>
          </p:cNvPr>
          <p:cNvCxnSpPr>
            <a:cxnSpLocks/>
          </p:cNvCxnSpPr>
          <p:nvPr/>
        </p:nvCxnSpPr>
        <p:spPr>
          <a:xfrm>
            <a:off x="2569616" y="5838292"/>
            <a:ext cx="0" cy="11943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9" name="Straight Connector 358">
            <a:extLst>
              <a:ext uri="{FF2B5EF4-FFF2-40B4-BE49-F238E27FC236}">
                <a16:creationId xmlns:a16="http://schemas.microsoft.com/office/drawing/2014/main" id="{F635FD42-F35C-4F26-984B-55D047F41A8F}"/>
              </a:ext>
            </a:extLst>
          </p:cNvPr>
          <p:cNvCxnSpPr>
            <a:cxnSpLocks/>
          </p:cNvCxnSpPr>
          <p:nvPr/>
        </p:nvCxnSpPr>
        <p:spPr>
          <a:xfrm flipH="1" flipV="1">
            <a:off x="3415486" y="5824343"/>
            <a:ext cx="3529" cy="21571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363" name="Rectangle: Rounded Corners 362">
            <a:extLst>
              <a:ext uri="{FF2B5EF4-FFF2-40B4-BE49-F238E27FC236}">
                <a16:creationId xmlns:a16="http://schemas.microsoft.com/office/drawing/2014/main" id="{56C80261-8F3F-4AFA-9042-B3D555804D65}"/>
              </a:ext>
            </a:extLst>
          </p:cNvPr>
          <p:cNvSpPr/>
          <p:nvPr/>
        </p:nvSpPr>
        <p:spPr>
          <a:xfrm>
            <a:off x="2319008" y="5968089"/>
            <a:ext cx="658521" cy="400110"/>
          </a:xfrm>
          <a:prstGeom prst="roundRect">
            <a:avLst/>
          </a:prstGeom>
          <a:gradFill>
            <a:gsLst>
              <a:gs pos="0">
                <a:schemeClr val="accent1">
                  <a:lumMod val="5000"/>
                  <a:lumOff val="95000"/>
                </a:schemeClr>
              </a:gs>
              <a:gs pos="100000">
                <a:schemeClr val="bg1">
                  <a:lumMod val="85000"/>
                </a:schemeClr>
              </a:gs>
            </a:gsLst>
            <a:lin ang="5400000" scaled="1"/>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4" name="Rectangle: Rounded Corners 363">
            <a:extLst>
              <a:ext uri="{FF2B5EF4-FFF2-40B4-BE49-F238E27FC236}">
                <a16:creationId xmlns:a16="http://schemas.microsoft.com/office/drawing/2014/main" id="{A835CD2D-E14C-4615-9620-3BF6B9D90C50}"/>
              </a:ext>
            </a:extLst>
          </p:cNvPr>
          <p:cNvSpPr/>
          <p:nvPr/>
        </p:nvSpPr>
        <p:spPr>
          <a:xfrm>
            <a:off x="3094036" y="6044670"/>
            <a:ext cx="658521" cy="196645"/>
          </a:xfrm>
          <a:prstGeom prst="roundRect">
            <a:avLst/>
          </a:prstGeom>
          <a:gradFill>
            <a:gsLst>
              <a:gs pos="0">
                <a:schemeClr val="accent1">
                  <a:lumMod val="5000"/>
                  <a:lumOff val="95000"/>
                </a:schemeClr>
              </a:gs>
              <a:gs pos="100000">
                <a:schemeClr val="bg1">
                  <a:lumMod val="85000"/>
                </a:schemeClr>
              </a:gs>
            </a:gsLst>
            <a:lin ang="5400000" scaled="1"/>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68" name="Straight Connector 367">
            <a:extLst>
              <a:ext uri="{FF2B5EF4-FFF2-40B4-BE49-F238E27FC236}">
                <a16:creationId xmlns:a16="http://schemas.microsoft.com/office/drawing/2014/main" id="{7B7ECC34-779A-4962-A161-6965CECEAE91}"/>
              </a:ext>
            </a:extLst>
          </p:cNvPr>
          <p:cNvCxnSpPr>
            <a:cxnSpLocks/>
          </p:cNvCxnSpPr>
          <p:nvPr/>
        </p:nvCxnSpPr>
        <p:spPr>
          <a:xfrm flipV="1">
            <a:off x="884015" y="3623955"/>
            <a:ext cx="370977" cy="2023"/>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3" name="Straight Connector 372">
            <a:extLst>
              <a:ext uri="{FF2B5EF4-FFF2-40B4-BE49-F238E27FC236}">
                <a16:creationId xmlns:a16="http://schemas.microsoft.com/office/drawing/2014/main" id="{FD028D3E-CE94-4935-A327-12A2E6F15775}"/>
              </a:ext>
            </a:extLst>
          </p:cNvPr>
          <p:cNvCxnSpPr>
            <a:cxnSpLocks/>
          </p:cNvCxnSpPr>
          <p:nvPr/>
        </p:nvCxnSpPr>
        <p:spPr>
          <a:xfrm flipV="1">
            <a:off x="891928" y="3618298"/>
            <a:ext cx="0" cy="17899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8" name="Straight Connector 377">
            <a:extLst>
              <a:ext uri="{FF2B5EF4-FFF2-40B4-BE49-F238E27FC236}">
                <a16:creationId xmlns:a16="http://schemas.microsoft.com/office/drawing/2014/main" id="{566ADE1D-D501-41AF-BECA-6423CC39F784}"/>
              </a:ext>
            </a:extLst>
          </p:cNvPr>
          <p:cNvCxnSpPr>
            <a:cxnSpLocks/>
          </p:cNvCxnSpPr>
          <p:nvPr/>
        </p:nvCxnSpPr>
        <p:spPr>
          <a:xfrm flipV="1">
            <a:off x="906922" y="2973303"/>
            <a:ext cx="0" cy="17899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296" name="TextBox 295">
            <a:extLst>
              <a:ext uri="{FF2B5EF4-FFF2-40B4-BE49-F238E27FC236}">
                <a16:creationId xmlns:a16="http://schemas.microsoft.com/office/drawing/2014/main" id="{54434F44-228C-440C-AEDA-77A5A481B809}"/>
              </a:ext>
            </a:extLst>
          </p:cNvPr>
          <p:cNvSpPr txBox="1"/>
          <p:nvPr/>
        </p:nvSpPr>
        <p:spPr>
          <a:xfrm>
            <a:off x="1895802" y="3124387"/>
            <a:ext cx="735277" cy="400110"/>
          </a:xfrm>
          <a:prstGeom prst="rect">
            <a:avLst/>
          </a:prstGeom>
          <a:noFill/>
        </p:spPr>
        <p:txBody>
          <a:bodyPr wrap="square" rtlCol="0">
            <a:spAutoFit/>
          </a:bodyPr>
          <a:lstStyle/>
          <a:p>
            <a:pPr algn="ctr"/>
            <a:r>
              <a:rPr lang="en-US" sz="1000" dirty="0">
                <a:latin typeface="Times New Roman" panose="02020603050405020304" pitchFamily="18" charset="0"/>
                <a:cs typeface="Times New Roman" panose="02020603050405020304" pitchFamily="18" charset="0"/>
              </a:rPr>
              <a:t>Decision Making</a:t>
            </a:r>
          </a:p>
        </p:txBody>
      </p:sp>
      <p:sp>
        <p:nvSpPr>
          <p:cNvPr id="326" name="TextBox 325">
            <a:extLst>
              <a:ext uri="{FF2B5EF4-FFF2-40B4-BE49-F238E27FC236}">
                <a16:creationId xmlns:a16="http://schemas.microsoft.com/office/drawing/2014/main" id="{0F84FEB2-5AF0-4949-860C-C8F215BDA495}"/>
              </a:ext>
            </a:extLst>
          </p:cNvPr>
          <p:cNvSpPr txBox="1"/>
          <p:nvPr/>
        </p:nvSpPr>
        <p:spPr>
          <a:xfrm>
            <a:off x="1571701" y="3773046"/>
            <a:ext cx="779591" cy="400110"/>
          </a:xfrm>
          <a:prstGeom prst="rect">
            <a:avLst/>
          </a:prstGeom>
          <a:noFill/>
        </p:spPr>
        <p:txBody>
          <a:bodyPr wrap="square" rtlCol="0">
            <a:spAutoFit/>
          </a:bodyPr>
          <a:lstStyle/>
          <a:p>
            <a:pPr algn="ctr"/>
            <a:r>
              <a:rPr lang="en-US" sz="1000" dirty="0">
                <a:latin typeface="Times New Roman" panose="02020603050405020304" pitchFamily="18" charset="0"/>
                <a:cs typeface="Times New Roman" panose="02020603050405020304" pitchFamily="18" charset="0"/>
              </a:rPr>
              <a:t>Knowledge Base</a:t>
            </a:r>
          </a:p>
        </p:txBody>
      </p:sp>
      <p:sp>
        <p:nvSpPr>
          <p:cNvPr id="301" name="TextBox 300">
            <a:extLst>
              <a:ext uri="{FF2B5EF4-FFF2-40B4-BE49-F238E27FC236}">
                <a16:creationId xmlns:a16="http://schemas.microsoft.com/office/drawing/2014/main" id="{6C14DC32-00AB-401F-95EF-AAA9F77C3DB2}"/>
              </a:ext>
            </a:extLst>
          </p:cNvPr>
          <p:cNvSpPr txBox="1"/>
          <p:nvPr/>
        </p:nvSpPr>
        <p:spPr>
          <a:xfrm>
            <a:off x="523214" y="3783352"/>
            <a:ext cx="779591" cy="246221"/>
          </a:xfrm>
          <a:prstGeom prst="rect">
            <a:avLst/>
          </a:prstGeom>
          <a:noFill/>
        </p:spPr>
        <p:txBody>
          <a:bodyPr wrap="square" rtlCol="0">
            <a:spAutoFit/>
          </a:bodyPr>
          <a:lstStyle/>
          <a:p>
            <a:pPr algn="ctr"/>
            <a:r>
              <a:rPr lang="en-US" sz="1000" dirty="0">
                <a:latin typeface="Times New Roman" panose="02020603050405020304" pitchFamily="18" charset="0"/>
                <a:cs typeface="Times New Roman" panose="02020603050405020304" pitchFamily="18" charset="0"/>
              </a:rPr>
              <a:t>Creative</a:t>
            </a:r>
          </a:p>
        </p:txBody>
      </p:sp>
      <p:sp>
        <p:nvSpPr>
          <p:cNvPr id="338" name="Rectangle: Rounded Corners 337">
            <a:extLst>
              <a:ext uri="{FF2B5EF4-FFF2-40B4-BE49-F238E27FC236}">
                <a16:creationId xmlns:a16="http://schemas.microsoft.com/office/drawing/2014/main" id="{26318D95-A12E-4C9E-9D39-1AB0F266C833}"/>
              </a:ext>
            </a:extLst>
          </p:cNvPr>
          <p:cNvSpPr/>
          <p:nvPr/>
        </p:nvSpPr>
        <p:spPr>
          <a:xfrm>
            <a:off x="2392058" y="3800609"/>
            <a:ext cx="621259" cy="204857"/>
          </a:xfrm>
          <a:prstGeom prst="roundRect">
            <a:avLst/>
          </a:prstGeom>
          <a:gradFill>
            <a:gsLst>
              <a:gs pos="0">
                <a:schemeClr val="accent1">
                  <a:lumMod val="5000"/>
                  <a:lumOff val="95000"/>
                </a:schemeClr>
              </a:gs>
              <a:gs pos="100000">
                <a:schemeClr val="bg1">
                  <a:lumMod val="85000"/>
                </a:schemeClr>
              </a:gs>
            </a:gsLst>
            <a:lin ang="5400000" scaled="1"/>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2" name="TextBox 301">
            <a:extLst>
              <a:ext uri="{FF2B5EF4-FFF2-40B4-BE49-F238E27FC236}">
                <a16:creationId xmlns:a16="http://schemas.microsoft.com/office/drawing/2014/main" id="{DBCCE733-31D4-4BAF-8FB8-ADEE2DB02C47}"/>
              </a:ext>
            </a:extLst>
          </p:cNvPr>
          <p:cNvSpPr txBox="1"/>
          <p:nvPr/>
        </p:nvSpPr>
        <p:spPr>
          <a:xfrm>
            <a:off x="2341238" y="3769301"/>
            <a:ext cx="779591" cy="246221"/>
          </a:xfrm>
          <a:prstGeom prst="rect">
            <a:avLst/>
          </a:prstGeom>
          <a:noFill/>
        </p:spPr>
        <p:txBody>
          <a:bodyPr wrap="square" rtlCol="0">
            <a:spAutoFit/>
          </a:bodyPr>
          <a:lstStyle/>
          <a:p>
            <a:pPr algn="ctr"/>
            <a:r>
              <a:rPr lang="en-US" sz="1000" dirty="0">
                <a:latin typeface="Times New Roman" panose="02020603050405020304" pitchFamily="18" charset="0"/>
                <a:cs typeface="Times New Roman" panose="02020603050405020304" pitchFamily="18" charset="0"/>
              </a:rPr>
              <a:t>Flexible</a:t>
            </a:r>
          </a:p>
        </p:txBody>
      </p:sp>
      <p:sp>
        <p:nvSpPr>
          <p:cNvPr id="300" name="TextBox 299">
            <a:extLst>
              <a:ext uri="{FF2B5EF4-FFF2-40B4-BE49-F238E27FC236}">
                <a16:creationId xmlns:a16="http://schemas.microsoft.com/office/drawing/2014/main" id="{723E9292-9CD4-4F52-A680-1E5ECDD96E58}"/>
              </a:ext>
            </a:extLst>
          </p:cNvPr>
          <p:cNvSpPr txBox="1"/>
          <p:nvPr/>
        </p:nvSpPr>
        <p:spPr>
          <a:xfrm>
            <a:off x="669872" y="4356741"/>
            <a:ext cx="779591" cy="246221"/>
          </a:xfrm>
          <a:prstGeom prst="rect">
            <a:avLst/>
          </a:prstGeom>
          <a:noFill/>
        </p:spPr>
        <p:txBody>
          <a:bodyPr wrap="square" rtlCol="0">
            <a:spAutoFit/>
          </a:bodyPr>
          <a:lstStyle/>
          <a:p>
            <a:pPr algn="ctr"/>
            <a:r>
              <a:rPr lang="en-US" sz="1000" dirty="0">
                <a:latin typeface="Times New Roman" panose="02020603050405020304" pitchFamily="18" charset="0"/>
                <a:cs typeface="Times New Roman" panose="02020603050405020304" pitchFamily="18" charset="0"/>
              </a:rPr>
              <a:t>Intellectual</a:t>
            </a:r>
          </a:p>
        </p:txBody>
      </p:sp>
      <p:sp>
        <p:nvSpPr>
          <p:cNvPr id="342" name="TextBox 341">
            <a:extLst>
              <a:ext uri="{FF2B5EF4-FFF2-40B4-BE49-F238E27FC236}">
                <a16:creationId xmlns:a16="http://schemas.microsoft.com/office/drawing/2014/main" id="{8D9F45F8-BE1A-4DDA-8824-A595E0593616}"/>
              </a:ext>
            </a:extLst>
          </p:cNvPr>
          <p:cNvSpPr txBox="1"/>
          <p:nvPr/>
        </p:nvSpPr>
        <p:spPr>
          <a:xfrm>
            <a:off x="1823096" y="4883780"/>
            <a:ext cx="779591" cy="246221"/>
          </a:xfrm>
          <a:prstGeom prst="rect">
            <a:avLst/>
          </a:prstGeom>
          <a:noFill/>
        </p:spPr>
        <p:txBody>
          <a:bodyPr wrap="square" rtlCol="0">
            <a:spAutoFit/>
          </a:bodyPr>
          <a:lstStyle/>
          <a:p>
            <a:pPr algn="ctr"/>
            <a:r>
              <a:rPr lang="en-US" sz="1000" dirty="0">
                <a:latin typeface="Times New Roman" panose="02020603050405020304" pitchFamily="18" charset="0"/>
                <a:cs typeface="Times New Roman" panose="02020603050405020304" pitchFamily="18" charset="0"/>
              </a:rPr>
              <a:t>Experience</a:t>
            </a:r>
          </a:p>
        </p:txBody>
      </p:sp>
      <p:sp>
        <p:nvSpPr>
          <p:cNvPr id="343" name="TextBox 342">
            <a:extLst>
              <a:ext uri="{FF2B5EF4-FFF2-40B4-BE49-F238E27FC236}">
                <a16:creationId xmlns:a16="http://schemas.microsoft.com/office/drawing/2014/main" id="{05DA21E4-7B23-4E25-876B-61A209A62858}"/>
              </a:ext>
            </a:extLst>
          </p:cNvPr>
          <p:cNvSpPr txBox="1"/>
          <p:nvPr/>
        </p:nvSpPr>
        <p:spPr>
          <a:xfrm>
            <a:off x="2224929" y="5966244"/>
            <a:ext cx="779591" cy="400110"/>
          </a:xfrm>
          <a:prstGeom prst="rect">
            <a:avLst/>
          </a:prstGeom>
          <a:noFill/>
        </p:spPr>
        <p:txBody>
          <a:bodyPr wrap="square" rtlCol="0">
            <a:spAutoFit/>
          </a:bodyPr>
          <a:lstStyle/>
          <a:p>
            <a:pPr algn="ctr"/>
            <a:r>
              <a:rPr lang="en-US" sz="1000" dirty="0">
                <a:latin typeface="Times New Roman" panose="02020603050405020304" pitchFamily="18" charset="0"/>
                <a:cs typeface="Times New Roman" panose="02020603050405020304" pitchFamily="18" charset="0"/>
              </a:rPr>
              <a:t>Quick Thinker</a:t>
            </a:r>
          </a:p>
        </p:txBody>
      </p:sp>
      <p:sp>
        <p:nvSpPr>
          <p:cNvPr id="356" name="TextBox 355">
            <a:extLst>
              <a:ext uri="{FF2B5EF4-FFF2-40B4-BE49-F238E27FC236}">
                <a16:creationId xmlns:a16="http://schemas.microsoft.com/office/drawing/2014/main" id="{8DF34EAE-3338-4A98-8668-CA599A32C959}"/>
              </a:ext>
            </a:extLst>
          </p:cNvPr>
          <p:cNvSpPr txBox="1"/>
          <p:nvPr/>
        </p:nvSpPr>
        <p:spPr>
          <a:xfrm>
            <a:off x="3046659" y="6024199"/>
            <a:ext cx="779591" cy="246221"/>
          </a:xfrm>
          <a:prstGeom prst="rect">
            <a:avLst/>
          </a:prstGeom>
          <a:noFill/>
        </p:spPr>
        <p:txBody>
          <a:bodyPr wrap="square" rtlCol="0">
            <a:spAutoFit/>
          </a:bodyPr>
          <a:lstStyle/>
          <a:p>
            <a:pPr algn="ctr"/>
            <a:r>
              <a:rPr lang="en-US" sz="1000" dirty="0">
                <a:latin typeface="Times New Roman" panose="02020603050405020304" pitchFamily="18" charset="0"/>
                <a:cs typeface="Times New Roman" panose="02020603050405020304" pitchFamily="18" charset="0"/>
              </a:rPr>
              <a:t>Confident</a:t>
            </a:r>
          </a:p>
        </p:txBody>
      </p:sp>
      <p:sp>
        <p:nvSpPr>
          <p:cNvPr id="303" name="TextBox 302">
            <a:extLst>
              <a:ext uri="{FF2B5EF4-FFF2-40B4-BE49-F238E27FC236}">
                <a16:creationId xmlns:a16="http://schemas.microsoft.com/office/drawing/2014/main" id="{1EC1AC0D-3116-42AD-991C-79D4BC6B097F}"/>
              </a:ext>
            </a:extLst>
          </p:cNvPr>
          <p:cNvSpPr txBox="1"/>
          <p:nvPr/>
        </p:nvSpPr>
        <p:spPr>
          <a:xfrm>
            <a:off x="666435" y="5968858"/>
            <a:ext cx="779591" cy="246221"/>
          </a:xfrm>
          <a:prstGeom prst="rect">
            <a:avLst/>
          </a:prstGeom>
          <a:noFill/>
        </p:spPr>
        <p:txBody>
          <a:bodyPr wrap="square" rtlCol="0">
            <a:spAutoFit/>
          </a:bodyPr>
          <a:lstStyle/>
          <a:p>
            <a:pPr algn="ctr"/>
            <a:r>
              <a:rPr lang="en-US" sz="1000" dirty="0">
                <a:latin typeface="Times New Roman" panose="02020603050405020304" pitchFamily="18" charset="0"/>
                <a:cs typeface="Times New Roman" panose="02020603050405020304" pitchFamily="18" charset="0"/>
              </a:rPr>
              <a:t>Purposeful</a:t>
            </a:r>
          </a:p>
        </p:txBody>
      </p:sp>
      <p:sp>
        <p:nvSpPr>
          <p:cNvPr id="304" name="TextBox 303">
            <a:extLst>
              <a:ext uri="{FF2B5EF4-FFF2-40B4-BE49-F238E27FC236}">
                <a16:creationId xmlns:a16="http://schemas.microsoft.com/office/drawing/2014/main" id="{1ECE22FC-0B75-4797-8F5E-EC6DD350D817}"/>
              </a:ext>
            </a:extLst>
          </p:cNvPr>
          <p:cNvSpPr txBox="1"/>
          <p:nvPr/>
        </p:nvSpPr>
        <p:spPr>
          <a:xfrm>
            <a:off x="1542706" y="5974899"/>
            <a:ext cx="779591" cy="246221"/>
          </a:xfrm>
          <a:prstGeom prst="rect">
            <a:avLst/>
          </a:prstGeom>
          <a:noFill/>
        </p:spPr>
        <p:txBody>
          <a:bodyPr wrap="square" rtlCol="0">
            <a:spAutoFit/>
          </a:bodyPr>
          <a:lstStyle/>
          <a:p>
            <a:pPr algn="ctr"/>
            <a:r>
              <a:rPr lang="en-US" sz="1000" dirty="0">
                <a:latin typeface="Times New Roman" panose="02020603050405020304" pitchFamily="18" charset="0"/>
                <a:cs typeface="Times New Roman" panose="02020603050405020304" pitchFamily="18" charset="0"/>
              </a:rPr>
              <a:t>Intentional</a:t>
            </a:r>
          </a:p>
        </p:txBody>
      </p:sp>
      <p:sp>
        <p:nvSpPr>
          <p:cNvPr id="47" name="TextBox 46">
            <a:extLst>
              <a:ext uri="{FF2B5EF4-FFF2-40B4-BE49-F238E27FC236}">
                <a16:creationId xmlns:a16="http://schemas.microsoft.com/office/drawing/2014/main" id="{90CD747D-3E85-4979-BECD-F7D572D76D08}"/>
              </a:ext>
            </a:extLst>
          </p:cNvPr>
          <p:cNvSpPr txBox="1"/>
          <p:nvPr/>
        </p:nvSpPr>
        <p:spPr>
          <a:xfrm>
            <a:off x="2766973" y="4080002"/>
            <a:ext cx="823547" cy="400110"/>
          </a:xfrm>
          <a:prstGeom prst="rect">
            <a:avLst/>
          </a:prstGeom>
          <a:noFill/>
        </p:spPr>
        <p:txBody>
          <a:bodyPr wrap="square" rtlCol="0">
            <a:spAutoFit/>
          </a:bodyPr>
          <a:lstStyle/>
          <a:p>
            <a:pPr algn="ctr"/>
            <a:r>
              <a:rPr lang="en-US" sz="1000" dirty="0">
                <a:latin typeface="Times New Roman" panose="02020603050405020304" pitchFamily="18" charset="0"/>
                <a:cs typeface="Times New Roman" panose="02020603050405020304" pitchFamily="18" charset="0"/>
              </a:rPr>
              <a:t>Upper Body Strength</a:t>
            </a:r>
          </a:p>
        </p:txBody>
      </p:sp>
      <p:sp>
        <p:nvSpPr>
          <p:cNvPr id="155" name="TextBox 154">
            <a:extLst>
              <a:ext uri="{FF2B5EF4-FFF2-40B4-BE49-F238E27FC236}">
                <a16:creationId xmlns:a16="http://schemas.microsoft.com/office/drawing/2014/main" id="{E8073B63-66B0-476B-9E79-AE982706A903}"/>
              </a:ext>
            </a:extLst>
          </p:cNvPr>
          <p:cNvSpPr txBox="1"/>
          <p:nvPr/>
        </p:nvSpPr>
        <p:spPr>
          <a:xfrm>
            <a:off x="2796487" y="4696568"/>
            <a:ext cx="698214" cy="246221"/>
          </a:xfrm>
          <a:prstGeom prst="rect">
            <a:avLst/>
          </a:prstGeom>
          <a:noFill/>
        </p:spPr>
        <p:txBody>
          <a:bodyPr wrap="square" rtlCol="0">
            <a:spAutoFit/>
          </a:bodyPr>
          <a:lstStyle/>
          <a:p>
            <a:pPr algn="ctr"/>
            <a:r>
              <a:rPr lang="en-US" sz="1000" dirty="0">
                <a:latin typeface="Times New Roman" panose="02020603050405020304" pitchFamily="18" charset="0"/>
                <a:cs typeface="Times New Roman" panose="02020603050405020304" pitchFamily="18" charset="0"/>
              </a:rPr>
              <a:t>Training</a:t>
            </a:r>
          </a:p>
        </p:txBody>
      </p:sp>
      <p:sp>
        <p:nvSpPr>
          <p:cNvPr id="69" name="TextBox 68">
            <a:extLst>
              <a:ext uri="{FF2B5EF4-FFF2-40B4-BE49-F238E27FC236}">
                <a16:creationId xmlns:a16="http://schemas.microsoft.com/office/drawing/2014/main" id="{6CECD2B9-3765-4104-A2FD-1872160E10B2}"/>
              </a:ext>
            </a:extLst>
          </p:cNvPr>
          <p:cNvSpPr txBox="1"/>
          <p:nvPr/>
        </p:nvSpPr>
        <p:spPr>
          <a:xfrm>
            <a:off x="2741241" y="5106739"/>
            <a:ext cx="938922" cy="246221"/>
          </a:xfrm>
          <a:prstGeom prst="rect">
            <a:avLst/>
          </a:prstGeom>
          <a:noFill/>
        </p:spPr>
        <p:txBody>
          <a:bodyPr wrap="square" rtlCol="0">
            <a:spAutoFit/>
          </a:bodyPr>
          <a:lstStyle/>
          <a:p>
            <a:pPr algn="ctr"/>
            <a:r>
              <a:rPr lang="en-US" sz="1000" dirty="0">
                <a:latin typeface="Times New Roman" panose="02020603050405020304" pitchFamily="18" charset="0"/>
                <a:cs typeface="Times New Roman" panose="02020603050405020304" pitchFamily="18" charset="0"/>
              </a:rPr>
              <a:t>Education</a:t>
            </a:r>
          </a:p>
        </p:txBody>
      </p:sp>
      <p:sp>
        <p:nvSpPr>
          <p:cNvPr id="46" name="TextBox 45">
            <a:extLst>
              <a:ext uri="{FF2B5EF4-FFF2-40B4-BE49-F238E27FC236}">
                <a16:creationId xmlns:a16="http://schemas.microsoft.com/office/drawing/2014/main" id="{700C7494-1226-451C-BD1D-C5F4290D3741}"/>
              </a:ext>
            </a:extLst>
          </p:cNvPr>
          <p:cNvSpPr txBox="1"/>
          <p:nvPr/>
        </p:nvSpPr>
        <p:spPr>
          <a:xfrm>
            <a:off x="3652564" y="4017110"/>
            <a:ext cx="821373" cy="246221"/>
          </a:xfrm>
          <a:prstGeom prst="rect">
            <a:avLst/>
          </a:prstGeom>
          <a:noFill/>
        </p:spPr>
        <p:txBody>
          <a:bodyPr wrap="square" rtlCol="0">
            <a:spAutoFit/>
          </a:bodyPr>
          <a:lstStyle/>
          <a:p>
            <a:pPr algn="ctr"/>
            <a:r>
              <a:rPr lang="en-US" sz="1000" dirty="0">
                <a:latin typeface="Times New Roman" panose="02020603050405020304" pitchFamily="18" charset="0"/>
                <a:cs typeface="Times New Roman" panose="02020603050405020304" pitchFamily="18" charset="0"/>
              </a:rPr>
              <a:t>Proper Grip</a:t>
            </a:r>
          </a:p>
        </p:txBody>
      </p:sp>
      <p:sp>
        <p:nvSpPr>
          <p:cNvPr id="74" name="Rectangle: Rounded Corners 73">
            <a:extLst>
              <a:ext uri="{FF2B5EF4-FFF2-40B4-BE49-F238E27FC236}">
                <a16:creationId xmlns:a16="http://schemas.microsoft.com/office/drawing/2014/main" id="{0DFF221C-1377-431E-B433-9658771179FD}"/>
              </a:ext>
            </a:extLst>
          </p:cNvPr>
          <p:cNvSpPr/>
          <p:nvPr/>
        </p:nvSpPr>
        <p:spPr>
          <a:xfrm>
            <a:off x="4193557" y="3289701"/>
            <a:ext cx="735277" cy="451193"/>
          </a:xfrm>
          <a:prstGeom prst="roundRect">
            <a:avLst/>
          </a:prstGeom>
          <a:gradFill>
            <a:gsLst>
              <a:gs pos="0">
                <a:schemeClr val="accent1">
                  <a:lumMod val="5000"/>
                  <a:lumOff val="95000"/>
                </a:schemeClr>
              </a:gs>
              <a:gs pos="100000">
                <a:schemeClr val="accent2">
                  <a:lumMod val="40000"/>
                  <a:lumOff val="60000"/>
                </a:schemeClr>
              </a:gs>
            </a:gsLst>
            <a:lin ang="5400000" scaled="1"/>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TextBox 47">
            <a:extLst>
              <a:ext uri="{FF2B5EF4-FFF2-40B4-BE49-F238E27FC236}">
                <a16:creationId xmlns:a16="http://schemas.microsoft.com/office/drawing/2014/main" id="{AAC42538-06BC-43C1-9DFA-67D74D69DAC5}"/>
              </a:ext>
            </a:extLst>
          </p:cNvPr>
          <p:cNvSpPr txBox="1"/>
          <p:nvPr/>
        </p:nvSpPr>
        <p:spPr>
          <a:xfrm>
            <a:off x="4095344" y="3284779"/>
            <a:ext cx="938922" cy="430887"/>
          </a:xfrm>
          <a:prstGeom prst="rect">
            <a:avLst/>
          </a:prstGeom>
          <a:noFill/>
        </p:spPr>
        <p:txBody>
          <a:bodyPr wrap="square" rtlCol="0">
            <a:spAutoFit/>
          </a:bodyPr>
          <a:lstStyle/>
          <a:p>
            <a:pPr algn="ctr"/>
            <a:r>
              <a:rPr lang="en-US" sz="1050" dirty="0">
                <a:latin typeface="Times New Roman" panose="02020603050405020304" pitchFamily="18" charset="0"/>
                <a:cs typeface="Times New Roman" panose="02020603050405020304" pitchFamily="18" charset="0"/>
              </a:rPr>
              <a:t>Leg Swing Technique</a:t>
            </a:r>
          </a:p>
        </p:txBody>
      </p:sp>
      <p:sp>
        <p:nvSpPr>
          <p:cNvPr id="396" name="Rectangle: Rounded Corners 395">
            <a:extLst>
              <a:ext uri="{FF2B5EF4-FFF2-40B4-BE49-F238E27FC236}">
                <a16:creationId xmlns:a16="http://schemas.microsoft.com/office/drawing/2014/main" id="{AA92D2AA-04CF-41D7-B9B9-D860349E5E1A}"/>
              </a:ext>
            </a:extLst>
          </p:cNvPr>
          <p:cNvSpPr/>
          <p:nvPr/>
        </p:nvSpPr>
        <p:spPr>
          <a:xfrm>
            <a:off x="3545260" y="4841311"/>
            <a:ext cx="633134" cy="207230"/>
          </a:xfrm>
          <a:prstGeom prst="roundRect">
            <a:avLst/>
          </a:prstGeom>
          <a:gradFill>
            <a:gsLst>
              <a:gs pos="0">
                <a:schemeClr val="accent1">
                  <a:lumMod val="5000"/>
                  <a:lumOff val="95000"/>
                </a:schemeClr>
              </a:gs>
              <a:gs pos="100000">
                <a:schemeClr val="accent2">
                  <a:lumMod val="40000"/>
                  <a:lumOff val="60000"/>
                </a:schemeClr>
              </a:gs>
            </a:gsLst>
            <a:lin ang="5400000" scaled="1"/>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7" name="Rectangle: Rounded Corners 396">
            <a:extLst>
              <a:ext uri="{FF2B5EF4-FFF2-40B4-BE49-F238E27FC236}">
                <a16:creationId xmlns:a16="http://schemas.microsoft.com/office/drawing/2014/main" id="{3F313608-FB8D-4FD0-8355-21141C88C086}"/>
              </a:ext>
            </a:extLst>
          </p:cNvPr>
          <p:cNvSpPr/>
          <p:nvPr/>
        </p:nvSpPr>
        <p:spPr>
          <a:xfrm>
            <a:off x="3739887" y="4473316"/>
            <a:ext cx="633134" cy="207230"/>
          </a:xfrm>
          <a:prstGeom prst="roundRect">
            <a:avLst/>
          </a:prstGeom>
          <a:gradFill>
            <a:gsLst>
              <a:gs pos="0">
                <a:schemeClr val="accent1">
                  <a:lumMod val="5000"/>
                  <a:lumOff val="95000"/>
                </a:schemeClr>
              </a:gs>
              <a:gs pos="100000">
                <a:schemeClr val="accent2">
                  <a:lumMod val="40000"/>
                  <a:lumOff val="60000"/>
                </a:schemeClr>
              </a:gs>
            </a:gsLst>
            <a:lin ang="5400000" scaled="1"/>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4" name="TextBox 393">
            <a:extLst>
              <a:ext uri="{FF2B5EF4-FFF2-40B4-BE49-F238E27FC236}">
                <a16:creationId xmlns:a16="http://schemas.microsoft.com/office/drawing/2014/main" id="{41D60802-2337-496F-8EF6-234522F411A4}"/>
              </a:ext>
            </a:extLst>
          </p:cNvPr>
          <p:cNvSpPr txBox="1"/>
          <p:nvPr/>
        </p:nvSpPr>
        <p:spPr>
          <a:xfrm>
            <a:off x="3562198" y="4440391"/>
            <a:ext cx="938922" cy="246221"/>
          </a:xfrm>
          <a:prstGeom prst="rect">
            <a:avLst/>
          </a:prstGeom>
          <a:noFill/>
        </p:spPr>
        <p:txBody>
          <a:bodyPr wrap="square" rtlCol="0">
            <a:spAutoFit/>
          </a:bodyPr>
          <a:lstStyle/>
          <a:p>
            <a:pPr algn="ctr"/>
            <a:r>
              <a:rPr lang="en-US" sz="1000" dirty="0">
                <a:latin typeface="Times New Roman" panose="02020603050405020304" pitchFamily="18" charset="0"/>
                <a:cs typeface="Times New Roman" panose="02020603050405020304" pitchFamily="18" charset="0"/>
              </a:rPr>
              <a:t>Training</a:t>
            </a:r>
          </a:p>
        </p:txBody>
      </p:sp>
      <p:cxnSp>
        <p:nvCxnSpPr>
          <p:cNvPr id="401" name="Straight Connector 400">
            <a:extLst>
              <a:ext uri="{FF2B5EF4-FFF2-40B4-BE49-F238E27FC236}">
                <a16:creationId xmlns:a16="http://schemas.microsoft.com/office/drawing/2014/main" id="{A46854A4-F466-4C79-A1AD-36A469F5A908}"/>
              </a:ext>
            </a:extLst>
          </p:cNvPr>
          <p:cNvCxnSpPr>
            <a:cxnSpLocks/>
          </p:cNvCxnSpPr>
          <p:nvPr/>
        </p:nvCxnSpPr>
        <p:spPr>
          <a:xfrm flipV="1">
            <a:off x="4117930" y="4321961"/>
            <a:ext cx="0" cy="1540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395" name="TextBox 394">
            <a:extLst>
              <a:ext uri="{FF2B5EF4-FFF2-40B4-BE49-F238E27FC236}">
                <a16:creationId xmlns:a16="http://schemas.microsoft.com/office/drawing/2014/main" id="{F826E798-7EBF-47B6-B42A-F8BB2071753E}"/>
              </a:ext>
            </a:extLst>
          </p:cNvPr>
          <p:cNvSpPr txBox="1"/>
          <p:nvPr/>
        </p:nvSpPr>
        <p:spPr>
          <a:xfrm>
            <a:off x="3418146" y="4812657"/>
            <a:ext cx="938922" cy="246221"/>
          </a:xfrm>
          <a:prstGeom prst="rect">
            <a:avLst/>
          </a:prstGeom>
          <a:noFill/>
        </p:spPr>
        <p:txBody>
          <a:bodyPr wrap="square" rtlCol="0">
            <a:spAutoFit/>
          </a:bodyPr>
          <a:lstStyle/>
          <a:p>
            <a:pPr algn="ctr"/>
            <a:r>
              <a:rPr lang="en-US" sz="1000" dirty="0">
                <a:latin typeface="Times New Roman" panose="02020603050405020304" pitchFamily="18" charset="0"/>
                <a:cs typeface="Times New Roman" panose="02020603050405020304" pitchFamily="18" charset="0"/>
              </a:rPr>
              <a:t>Education</a:t>
            </a:r>
          </a:p>
        </p:txBody>
      </p:sp>
      <p:cxnSp>
        <p:nvCxnSpPr>
          <p:cNvPr id="402" name="Straight Connector 401">
            <a:extLst>
              <a:ext uri="{FF2B5EF4-FFF2-40B4-BE49-F238E27FC236}">
                <a16:creationId xmlns:a16="http://schemas.microsoft.com/office/drawing/2014/main" id="{1CD8112F-D0C8-4ADE-9DBE-DF06102253F4}"/>
              </a:ext>
            </a:extLst>
          </p:cNvPr>
          <p:cNvCxnSpPr>
            <a:cxnSpLocks/>
          </p:cNvCxnSpPr>
          <p:nvPr/>
        </p:nvCxnSpPr>
        <p:spPr>
          <a:xfrm flipV="1">
            <a:off x="3934788" y="4669214"/>
            <a:ext cx="0" cy="1540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245" name="TextBox 244">
            <a:extLst>
              <a:ext uri="{FF2B5EF4-FFF2-40B4-BE49-F238E27FC236}">
                <a16:creationId xmlns:a16="http://schemas.microsoft.com/office/drawing/2014/main" id="{29247D9F-B5D1-414F-BFD2-1A5CC4D061A9}"/>
              </a:ext>
            </a:extLst>
          </p:cNvPr>
          <p:cNvSpPr txBox="1"/>
          <p:nvPr/>
        </p:nvSpPr>
        <p:spPr>
          <a:xfrm>
            <a:off x="6788556" y="3249481"/>
            <a:ext cx="823547" cy="246221"/>
          </a:xfrm>
          <a:prstGeom prst="rect">
            <a:avLst/>
          </a:prstGeom>
          <a:noFill/>
        </p:spPr>
        <p:txBody>
          <a:bodyPr wrap="square" rtlCol="0">
            <a:spAutoFit/>
          </a:bodyPr>
          <a:lstStyle/>
          <a:p>
            <a:pPr algn="ctr"/>
            <a:r>
              <a:rPr lang="en-US" sz="1000" dirty="0">
                <a:latin typeface="Times New Roman" panose="02020603050405020304" pitchFamily="18" charset="0"/>
                <a:cs typeface="Times New Roman" panose="02020603050405020304" pitchFamily="18" charset="0"/>
              </a:rPr>
              <a:t>LTT</a:t>
            </a:r>
          </a:p>
        </p:txBody>
      </p:sp>
      <p:sp>
        <p:nvSpPr>
          <p:cNvPr id="244" name="TextBox 243">
            <a:extLst>
              <a:ext uri="{FF2B5EF4-FFF2-40B4-BE49-F238E27FC236}">
                <a16:creationId xmlns:a16="http://schemas.microsoft.com/office/drawing/2014/main" id="{383C5B81-8CE3-4EEC-98F3-20B67F9B62DC}"/>
              </a:ext>
            </a:extLst>
          </p:cNvPr>
          <p:cNvSpPr txBox="1"/>
          <p:nvPr/>
        </p:nvSpPr>
        <p:spPr>
          <a:xfrm>
            <a:off x="7760998" y="3259836"/>
            <a:ext cx="823547" cy="246221"/>
          </a:xfrm>
          <a:prstGeom prst="rect">
            <a:avLst/>
          </a:prstGeom>
          <a:noFill/>
        </p:spPr>
        <p:txBody>
          <a:bodyPr wrap="square" rtlCol="0">
            <a:spAutoFit/>
          </a:bodyPr>
          <a:lstStyle/>
          <a:p>
            <a:pPr algn="ctr"/>
            <a:r>
              <a:rPr lang="en-US" sz="1000" dirty="0">
                <a:latin typeface="Times New Roman" panose="02020603050405020304" pitchFamily="18" charset="0"/>
                <a:cs typeface="Times New Roman" panose="02020603050405020304" pitchFamily="18" charset="0"/>
              </a:rPr>
              <a:t>AGP</a:t>
            </a:r>
          </a:p>
        </p:txBody>
      </p:sp>
      <p:sp>
        <p:nvSpPr>
          <p:cNvPr id="250" name="TextBox 249">
            <a:extLst>
              <a:ext uri="{FF2B5EF4-FFF2-40B4-BE49-F238E27FC236}">
                <a16:creationId xmlns:a16="http://schemas.microsoft.com/office/drawing/2014/main" id="{FDF34833-08AC-4A5D-B0E4-98CD0E66D037}"/>
              </a:ext>
            </a:extLst>
          </p:cNvPr>
          <p:cNvSpPr txBox="1"/>
          <p:nvPr/>
        </p:nvSpPr>
        <p:spPr>
          <a:xfrm>
            <a:off x="7726316" y="3706824"/>
            <a:ext cx="864066" cy="400110"/>
          </a:xfrm>
          <a:prstGeom prst="rect">
            <a:avLst/>
          </a:prstGeom>
          <a:noFill/>
        </p:spPr>
        <p:txBody>
          <a:bodyPr wrap="square">
            <a:spAutoFit/>
          </a:bodyPr>
          <a:lstStyle/>
          <a:p>
            <a:pPr algn="ctr"/>
            <a:r>
              <a:rPr lang="en-US" sz="1000" dirty="0">
                <a:latin typeface="Times New Roman" panose="02020603050405020304" pitchFamily="18" charset="0"/>
                <a:cs typeface="Times New Roman" panose="02020603050405020304" pitchFamily="18" charset="0"/>
              </a:rPr>
              <a:t>Core Strength</a:t>
            </a:r>
          </a:p>
        </p:txBody>
      </p:sp>
      <p:sp>
        <p:nvSpPr>
          <p:cNvPr id="256" name="TextBox 255">
            <a:extLst>
              <a:ext uri="{FF2B5EF4-FFF2-40B4-BE49-F238E27FC236}">
                <a16:creationId xmlns:a16="http://schemas.microsoft.com/office/drawing/2014/main" id="{13D1F914-821F-444A-908C-B289EF70895A}"/>
              </a:ext>
            </a:extLst>
          </p:cNvPr>
          <p:cNvSpPr txBox="1"/>
          <p:nvPr/>
        </p:nvSpPr>
        <p:spPr>
          <a:xfrm>
            <a:off x="7756817" y="4263775"/>
            <a:ext cx="776414" cy="246221"/>
          </a:xfrm>
          <a:prstGeom prst="rect">
            <a:avLst/>
          </a:prstGeom>
          <a:noFill/>
        </p:spPr>
        <p:txBody>
          <a:bodyPr wrap="square" rtlCol="0">
            <a:spAutoFit/>
          </a:bodyPr>
          <a:lstStyle/>
          <a:p>
            <a:pPr algn="ctr"/>
            <a:r>
              <a:rPr lang="en-US" sz="1000" dirty="0">
                <a:latin typeface="Times New Roman" panose="02020603050405020304" pitchFamily="18" charset="0"/>
                <a:cs typeface="Times New Roman" panose="02020603050405020304" pitchFamily="18" charset="0"/>
              </a:rPr>
              <a:t>Strength</a:t>
            </a:r>
          </a:p>
        </p:txBody>
      </p:sp>
      <p:sp>
        <p:nvSpPr>
          <p:cNvPr id="259" name="TextBox 258">
            <a:extLst>
              <a:ext uri="{FF2B5EF4-FFF2-40B4-BE49-F238E27FC236}">
                <a16:creationId xmlns:a16="http://schemas.microsoft.com/office/drawing/2014/main" id="{0FA5CEAC-CF13-42DC-8B1B-328FA21D738A}"/>
              </a:ext>
            </a:extLst>
          </p:cNvPr>
          <p:cNvSpPr txBox="1"/>
          <p:nvPr/>
        </p:nvSpPr>
        <p:spPr>
          <a:xfrm>
            <a:off x="7665665" y="4711100"/>
            <a:ext cx="929875" cy="246221"/>
          </a:xfrm>
          <a:prstGeom prst="rect">
            <a:avLst/>
          </a:prstGeom>
          <a:noFill/>
        </p:spPr>
        <p:txBody>
          <a:bodyPr wrap="square" rtlCol="0">
            <a:spAutoFit/>
          </a:bodyPr>
          <a:lstStyle/>
          <a:p>
            <a:pPr algn="ctr"/>
            <a:r>
              <a:rPr lang="en-US" sz="1000" dirty="0">
                <a:latin typeface="Times New Roman" panose="02020603050405020304" pitchFamily="18" charset="0"/>
                <a:cs typeface="Times New Roman" panose="02020603050405020304" pitchFamily="18" charset="0"/>
              </a:rPr>
              <a:t>Conditioning</a:t>
            </a:r>
          </a:p>
        </p:txBody>
      </p:sp>
      <p:cxnSp>
        <p:nvCxnSpPr>
          <p:cNvPr id="405" name="Straight Connector 404">
            <a:extLst>
              <a:ext uri="{FF2B5EF4-FFF2-40B4-BE49-F238E27FC236}">
                <a16:creationId xmlns:a16="http://schemas.microsoft.com/office/drawing/2014/main" id="{F769CBB0-C07A-4EFE-B7A7-CCFCBAB8A54F}"/>
              </a:ext>
            </a:extLst>
          </p:cNvPr>
          <p:cNvCxnSpPr>
            <a:cxnSpLocks/>
          </p:cNvCxnSpPr>
          <p:nvPr/>
        </p:nvCxnSpPr>
        <p:spPr>
          <a:xfrm flipV="1">
            <a:off x="7475237" y="2870739"/>
            <a:ext cx="0" cy="1540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0" name="Straight Connector 409">
            <a:extLst>
              <a:ext uri="{FF2B5EF4-FFF2-40B4-BE49-F238E27FC236}">
                <a16:creationId xmlns:a16="http://schemas.microsoft.com/office/drawing/2014/main" id="{B9742D04-A567-4A71-B958-FC1B45E3EB99}"/>
              </a:ext>
            </a:extLst>
          </p:cNvPr>
          <p:cNvCxnSpPr>
            <a:cxnSpLocks/>
          </p:cNvCxnSpPr>
          <p:nvPr/>
        </p:nvCxnSpPr>
        <p:spPr>
          <a:xfrm flipV="1">
            <a:off x="1085551" y="3500222"/>
            <a:ext cx="0" cy="10976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214" name="TextBox 213">
            <a:extLst>
              <a:ext uri="{FF2B5EF4-FFF2-40B4-BE49-F238E27FC236}">
                <a16:creationId xmlns:a16="http://schemas.microsoft.com/office/drawing/2014/main" id="{14AB0F58-4A60-4D66-B9BF-EA8B3B40009E}"/>
              </a:ext>
            </a:extLst>
          </p:cNvPr>
          <p:cNvSpPr txBox="1"/>
          <p:nvPr/>
        </p:nvSpPr>
        <p:spPr>
          <a:xfrm>
            <a:off x="6843331" y="5279884"/>
            <a:ext cx="1370296" cy="400110"/>
          </a:xfrm>
          <a:prstGeom prst="rect">
            <a:avLst/>
          </a:prstGeom>
          <a:noFill/>
        </p:spPr>
        <p:txBody>
          <a:bodyPr wrap="square">
            <a:spAutoFit/>
          </a:bodyPr>
          <a:lstStyle/>
          <a:p>
            <a:pPr algn="ctr"/>
            <a:r>
              <a:rPr lang="en-US" sz="1000" dirty="0">
                <a:latin typeface="Times New Roman" panose="02020603050405020304" pitchFamily="18" charset="0"/>
                <a:cs typeface="Times New Roman" panose="02020603050405020304" pitchFamily="18" charset="0"/>
              </a:rPr>
              <a:t>Understand FM 7-22.1 requirements for TE’s</a:t>
            </a:r>
          </a:p>
        </p:txBody>
      </p:sp>
      <p:sp>
        <p:nvSpPr>
          <p:cNvPr id="217" name="TextBox 216">
            <a:extLst>
              <a:ext uri="{FF2B5EF4-FFF2-40B4-BE49-F238E27FC236}">
                <a16:creationId xmlns:a16="http://schemas.microsoft.com/office/drawing/2014/main" id="{9983A687-1E98-4388-AEE5-A0ED678DD1F2}"/>
              </a:ext>
            </a:extLst>
          </p:cNvPr>
          <p:cNvSpPr txBox="1"/>
          <p:nvPr/>
        </p:nvSpPr>
        <p:spPr>
          <a:xfrm>
            <a:off x="7407470" y="6197077"/>
            <a:ext cx="1434517" cy="246221"/>
          </a:xfrm>
          <a:prstGeom prst="rect">
            <a:avLst/>
          </a:prstGeom>
          <a:noFill/>
        </p:spPr>
        <p:txBody>
          <a:bodyPr wrap="square">
            <a:spAutoFit/>
          </a:bodyPr>
          <a:lstStyle/>
          <a:p>
            <a:pPr algn="ctr"/>
            <a:r>
              <a:rPr lang="en-US" sz="1000" dirty="0">
                <a:latin typeface="Times New Roman" panose="02020603050405020304" pitchFamily="18" charset="0"/>
                <a:cs typeface="Times New Roman" panose="02020603050405020304" pitchFamily="18" charset="0"/>
              </a:rPr>
              <a:t>Research</a:t>
            </a:r>
          </a:p>
        </p:txBody>
      </p:sp>
      <p:sp>
        <p:nvSpPr>
          <p:cNvPr id="261" name="TextBox 260">
            <a:extLst>
              <a:ext uri="{FF2B5EF4-FFF2-40B4-BE49-F238E27FC236}">
                <a16:creationId xmlns:a16="http://schemas.microsoft.com/office/drawing/2014/main" id="{0632F184-7550-448C-B3E7-1F13DC1F5D5A}"/>
              </a:ext>
            </a:extLst>
          </p:cNvPr>
          <p:cNvSpPr txBox="1"/>
          <p:nvPr/>
        </p:nvSpPr>
        <p:spPr>
          <a:xfrm>
            <a:off x="6086998" y="5395335"/>
            <a:ext cx="821373" cy="246221"/>
          </a:xfrm>
          <a:prstGeom prst="rect">
            <a:avLst/>
          </a:prstGeom>
          <a:noFill/>
        </p:spPr>
        <p:txBody>
          <a:bodyPr wrap="square" rtlCol="0">
            <a:spAutoFit/>
          </a:bodyPr>
          <a:lstStyle/>
          <a:p>
            <a:pPr algn="ctr"/>
            <a:r>
              <a:rPr lang="en-US" sz="1000" dirty="0">
                <a:latin typeface="Times New Roman" panose="02020603050405020304" pitchFamily="18" charset="0"/>
                <a:cs typeface="Times New Roman" panose="02020603050405020304" pitchFamily="18" charset="0"/>
              </a:rPr>
              <a:t>Strength</a:t>
            </a:r>
          </a:p>
        </p:txBody>
      </p:sp>
      <p:sp>
        <p:nvSpPr>
          <p:cNvPr id="258" name="TextBox 257">
            <a:extLst>
              <a:ext uri="{FF2B5EF4-FFF2-40B4-BE49-F238E27FC236}">
                <a16:creationId xmlns:a16="http://schemas.microsoft.com/office/drawing/2014/main" id="{054EFF76-C8EA-411F-9AAE-D7214DCF8A81}"/>
              </a:ext>
            </a:extLst>
          </p:cNvPr>
          <p:cNvSpPr txBox="1"/>
          <p:nvPr/>
        </p:nvSpPr>
        <p:spPr>
          <a:xfrm>
            <a:off x="6018983" y="5927020"/>
            <a:ext cx="929875" cy="246221"/>
          </a:xfrm>
          <a:prstGeom prst="rect">
            <a:avLst/>
          </a:prstGeom>
          <a:noFill/>
        </p:spPr>
        <p:txBody>
          <a:bodyPr wrap="square" rtlCol="0">
            <a:spAutoFit/>
          </a:bodyPr>
          <a:lstStyle/>
          <a:p>
            <a:pPr algn="ctr"/>
            <a:r>
              <a:rPr lang="en-US" sz="1000" dirty="0">
                <a:latin typeface="Times New Roman" panose="02020603050405020304" pitchFamily="18" charset="0"/>
                <a:cs typeface="Times New Roman" panose="02020603050405020304" pitchFamily="18" charset="0"/>
              </a:rPr>
              <a:t>Conditioning</a:t>
            </a:r>
          </a:p>
        </p:txBody>
      </p:sp>
      <p:cxnSp>
        <p:nvCxnSpPr>
          <p:cNvPr id="417" name="Straight Connector 416">
            <a:extLst>
              <a:ext uri="{FF2B5EF4-FFF2-40B4-BE49-F238E27FC236}">
                <a16:creationId xmlns:a16="http://schemas.microsoft.com/office/drawing/2014/main" id="{47242DFA-79FB-4233-ADCB-859A27B97CB3}"/>
              </a:ext>
            </a:extLst>
          </p:cNvPr>
          <p:cNvCxnSpPr>
            <a:cxnSpLocks/>
          </p:cNvCxnSpPr>
          <p:nvPr/>
        </p:nvCxnSpPr>
        <p:spPr>
          <a:xfrm flipV="1">
            <a:off x="7120732" y="6040054"/>
            <a:ext cx="0" cy="1540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248" name="TextBox 247">
            <a:extLst>
              <a:ext uri="{FF2B5EF4-FFF2-40B4-BE49-F238E27FC236}">
                <a16:creationId xmlns:a16="http://schemas.microsoft.com/office/drawing/2014/main" id="{05B52E29-3DD4-48D6-9FD6-8954BD7C79AD}"/>
              </a:ext>
            </a:extLst>
          </p:cNvPr>
          <p:cNvSpPr txBox="1"/>
          <p:nvPr/>
        </p:nvSpPr>
        <p:spPr>
          <a:xfrm>
            <a:off x="6755619" y="3689682"/>
            <a:ext cx="864066" cy="400110"/>
          </a:xfrm>
          <a:prstGeom prst="rect">
            <a:avLst/>
          </a:prstGeom>
          <a:noFill/>
        </p:spPr>
        <p:txBody>
          <a:bodyPr wrap="square">
            <a:spAutoFit/>
          </a:bodyPr>
          <a:lstStyle/>
          <a:p>
            <a:pPr algn="ctr"/>
            <a:r>
              <a:rPr lang="en-US" sz="1000" dirty="0">
                <a:latin typeface="Times New Roman" panose="02020603050405020304" pitchFamily="18" charset="0"/>
                <a:cs typeface="Times New Roman" panose="02020603050405020304" pitchFamily="18" charset="0"/>
              </a:rPr>
              <a:t>Core Strength</a:t>
            </a:r>
          </a:p>
        </p:txBody>
      </p:sp>
      <p:sp>
        <p:nvSpPr>
          <p:cNvPr id="260" name="TextBox 259">
            <a:extLst>
              <a:ext uri="{FF2B5EF4-FFF2-40B4-BE49-F238E27FC236}">
                <a16:creationId xmlns:a16="http://schemas.microsoft.com/office/drawing/2014/main" id="{832F3807-C28C-46A0-A8A2-56576449CC94}"/>
              </a:ext>
            </a:extLst>
          </p:cNvPr>
          <p:cNvSpPr txBox="1"/>
          <p:nvPr/>
        </p:nvSpPr>
        <p:spPr>
          <a:xfrm>
            <a:off x="6807804" y="4365512"/>
            <a:ext cx="821373" cy="246221"/>
          </a:xfrm>
          <a:prstGeom prst="rect">
            <a:avLst/>
          </a:prstGeom>
          <a:noFill/>
        </p:spPr>
        <p:txBody>
          <a:bodyPr wrap="square" rtlCol="0">
            <a:spAutoFit/>
          </a:bodyPr>
          <a:lstStyle/>
          <a:p>
            <a:pPr algn="ctr"/>
            <a:r>
              <a:rPr lang="en-US" sz="1000" dirty="0">
                <a:latin typeface="Times New Roman" panose="02020603050405020304" pitchFamily="18" charset="0"/>
                <a:cs typeface="Times New Roman" panose="02020603050405020304" pitchFamily="18" charset="0"/>
              </a:rPr>
              <a:t>Strength</a:t>
            </a:r>
          </a:p>
        </p:txBody>
      </p:sp>
      <p:cxnSp>
        <p:nvCxnSpPr>
          <p:cNvPr id="421" name="Straight Connector 420">
            <a:extLst>
              <a:ext uri="{FF2B5EF4-FFF2-40B4-BE49-F238E27FC236}">
                <a16:creationId xmlns:a16="http://schemas.microsoft.com/office/drawing/2014/main" id="{29DBFC3E-5DAF-440A-8CE4-7A6ECCF9441F}"/>
              </a:ext>
            </a:extLst>
          </p:cNvPr>
          <p:cNvCxnSpPr>
            <a:cxnSpLocks/>
          </p:cNvCxnSpPr>
          <p:nvPr/>
        </p:nvCxnSpPr>
        <p:spPr>
          <a:xfrm flipH="1" flipV="1">
            <a:off x="7197883" y="4107534"/>
            <a:ext cx="5183" cy="23587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2" name="Straight Connector 421">
            <a:extLst>
              <a:ext uri="{FF2B5EF4-FFF2-40B4-BE49-F238E27FC236}">
                <a16:creationId xmlns:a16="http://schemas.microsoft.com/office/drawing/2014/main" id="{3AFDB551-44DF-4C90-9BDC-50F7F216B233}"/>
              </a:ext>
            </a:extLst>
          </p:cNvPr>
          <p:cNvCxnSpPr>
            <a:cxnSpLocks/>
          </p:cNvCxnSpPr>
          <p:nvPr/>
        </p:nvCxnSpPr>
        <p:spPr>
          <a:xfrm flipH="1" flipV="1">
            <a:off x="7172968" y="3502254"/>
            <a:ext cx="5183" cy="23587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257" name="TextBox 256">
            <a:extLst>
              <a:ext uri="{FF2B5EF4-FFF2-40B4-BE49-F238E27FC236}">
                <a16:creationId xmlns:a16="http://schemas.microsoft.com/office/drawing/2014/main" id="{E145098D-45A5-4F9D-80F5-DDA7B4C408B8}"/>
              </a:ext>
            </a:extLst>
          </p:cNvPr>
          <p:cNvSpPr txBox="1"/>
          <p:nvPr/>
        </p:nvSpPr>
        <p:spPr>
          <a:xfrm>
            <a:off x="6734749" y="4779666"/>
            <a:ext cx="929875" cy="246221"/>
          </a:xfrm>
          <a:prstGeom prst="rect">
            <a:avLst/>
          </a:prstGeom>
          <a:noFill/>
        </p:spPr>
        <p:txBody>
          <a:bodyPr wrap="square" rtlCol="0">
            <a:spAutoFit/>
          </a:bodyPr>
          <a:lstStyle/>
          <a:p>
            <a:pPr algn="ctr"/>
            <a:r>
              <a:rPr lang="en-US" sz="1000" dirty="0">
                <a:latin typeface="Times New Roman" panose="02020603050405020304" pitchFamily="18" charset="0"/>
                <a:cs typeface="Times New Roman" panose="02020603050405020304" pitchFamily="18" charset="0"/>
              </a:rPr>
              <a:t>Conditioning</a:t>
            </a:r>
          </a:p>
        </p:txBody>
      </p:sp>
      <p:cxnSp>
        <p:nvCxnSpPr>
          <p:cNvPr id="424" name="Straight Connector 423">
            <a:extLst>
              <a:ext uri="{FF2B5EF4-FFF2-40B4-BE49-F238E27FC236}">
                <a16:creationId xmlns:a16="http://schemas.microsoft.com/office/drawing/2014/main" id="{D77A7C64-9521-4FC3-8E79-63DC72238774}"/>
              </a:ext>
            </a:extLst>
          </p:cNvPr>
          <p:cNvCxnSpPr>
            <a:cxnSpLocks/>
          </p:cNvCxnSpPr>
          <p:nvPr/>
        </p:nvCxnSpPr>
        <p:spPr>
          <a:xfrm flipV="1">
            <a:off x="7214529" y="4619524"/>
            <a:ext cx="0" cy="1540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1889988932"/>
      </p:ext>
    </p:extLst>
  </p:cSld>
  <p:clrMapOvr>
    <a:masterClrMapping/>
  </p:clrMapOvr>
  <mc:AlternateContent xmlns:mc="http://schemas.openxmlformats.org/markup-compatibility/2006" xmlns:p14="http://schemas.microsoft.com/office/powerpoint/2010/main">
    <mc:Choice Requires="p14">
      <p:transition spd="slow" p14:dur="2000" advTm="109792"/>
    </mc:Choice>
    <mc:Fallback xmlns="">
      <p:transition spd="slow" advTm="109792"/>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ectangle 29">
            <a:extLst>
              <a:ext uri="{FF2B5EF4-FFF2-40B4-BE49-F238E27FC236}">
                <a16:creationId xmlns:a16="http://schemas.microsoft.com/office/drawing/2014/main" id="{35224A71-6580-479C-BE53-C137B767C7AE}"/>
              </a:ext>
            </a:extLst>
          </p:cNvPr>
          <p:cNvSpPr/>
          <p:nvPr/>
        </p:nvSpPr>
        <p:spPr>
          <a:xfrm>
            <a:off x="6561444" y="2633827"/>
            <a:ext cx="1286175" cy="3881272"/>
          </a:xfrm>
          <a:prstGeom prst="rect">
            <a:avLst/>
          </a:prstGeom>
          <a:gradFill>
            <a:gsLst>
              <a:gs pos="0">
                <a:schemeClr val="accent1">
                  <a:lumMod val="5000"/>
                  <a:lumOff val="95000"/>
                </a:schemeClr>
              </a:gs>
              <a:gs pos="100000">
                <a:schemeClr val="accent6">
                  <a:lumMod val="75000"/>
                </a:schemeClr>
              </a:gs>
            </a:gsLst>
            <a:lin ang="5400000" scaled="1"/>
          </a:gra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7DDF6EF7-68C3-4F9B-949A-37FB234F0BD7}"/>
              </a:ext>
            </a:extLst>
          </p:cNvPr>
          <p:cNvSpPr/>
          <p:nvPr/>
        </p:nvSpPr>
        <p:spPr>
          <a:xfrm>
            <a:off x="5150571" y="2640461"/>
            <a:ext cx="1286175" cy="3881272"/>
          </a:xfrm>
          <a:prstGeom prst="rect">
            <a:avLst/>
          </a:prstGeom>
          <a:gradFill>
            <a:gsLst>
              <a:gs pos="0">
                <a:schemeClr val="accent1">
                  <a:lumMod val="5000"/>
                  <a:lumOff val="95000"/>
                </a:schemeClr>
              </a:gs>
              <a:gs pos="100000">
                <a:srgbClr val="FFC000"/>
              </a:gs>
            </a:gsLst>
            <a:lin ang="5400000" scaled="1"/>
          </a:gra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F99B017F-1CC5-4FD9-B06D-6F4F3ECE0A19}"/>
              </a:ext>
            </a:extLst>
          </p:cNvPr>
          <p:cNvSpPr/>
          <p:nvPr/>
        </p:nvSpPr>
        <p:spPr>
          <a:xfrm>
            <a:off x="3700501" y="2633826"/>
            <a:ext cx="1286175" cy="3881273"/>
          </a:xfrm>
          <a:prstGeom prst="rect">
            <a:avLst/>
          </a:prstGeom>
          <a:gradFill>
            <a:gsLst>
              <a:gs pos="0">
                <a:schemeClr val="accent1">
                  <a:lumMod val="5000"/>
                  <a:lumOff val="95000"/>
                </a:schemeClr>
              </a:gs>
              <a:gs pos="100000">
                <a:schemeClr val="bg1">
                  <a:lumMod val="75000"/>
                </a:schemeClr>
              </a:gs>
            </a:gsLst>
            <a:lin ang="5400000" scaled="1"/>
          </a:gra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A2D29395-3BFD-4711-A4C9-C7A5BD58E059}"/>
              </a:ext>
            </a:extLst>
          </p:cNvPr>
          <p:cNvSpPr/>
          <p:nvPr/>
        </p:nvSpPr>
        <p:spPr>
          <a:xfrm>
            <a:off x="2242511" y="2646528"/>
            <a:ext cx="1286175" cy="3868572"/>
          </a:xfrm>
          <a:prstGeom prst="rect">
            <a:avLst/>
          </a:prstGeom>
          <a:gradFill>
            <a:gsLst>
              <a:gs pos="0">
                <a:schemeClr val="accent1">
                  <a:lumMod val="5000"/>
                  <a:lumOff val="95000"/>
                </a:schemeClr>
              </a:gs>
              <a:gs pos="100000">
                <a:schemeClr val="accent2">
                  <a:lumMod val="75000"/>
                </a:schemeClr>
              </a:gs>
            </a:gsLst>
            <a:lin ang="5400000" scaled="1"/>
          </a:gra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47303380-7D2D-433A-8100-8094DF723078}"/>
              </a:ext>
            </a:extLst>
          </p:cNvPr>
          <p:cNvSpPr/>
          <p:nvPr/>
        </p:nvSpPr>
        <p:spPr>
          <a:xfrm>
            <a:off x="755958" y="2620379"/>
            <a:ext cx="1286175" cy="3868572"/>
          </a:xfrm>
          <a:prstGeom prst="rect">
            <a:avLst/>
          </a:prstGeom>
          <a:gradFill>
            <a:gsLst>
              <a:gs pos="0">
                <a:schemeClr val="accent1">
                  <a:lumMod val="5000"/>
                  <a:lumOff val="95000"/>
                </a:schemeClr>
              </a:gs>
              <a:gs pos="100000">
                <a:schemeClr val="accent1">
                  <a:lumMod val="40000"/>
                  <a:lumOff val="6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Content Placeholder 2">
            <a:extLst>
              <a:ext uri="{FF2B5EF4-FFF2-40B4-BE49-F238E27FC236}">
                <a16:creationId xmlns:a16="http://schemas.microsoft.com/office/drawing/2014/main" id="{9D6A717E-AC02-4692-9E99-1970FBFB38F8}"/>
              </a:ext>
            </a:extLst>
          </p:cNvPr>
          <p:cNvSpPr txBox="1">
            <a:spLocks/>
          </p:cNvSpPr>
          <p:nvPr/>
        </p:nvSpPr>
        <p:spPr>
          <a:xfrm>
            <a:off x="581485" y="1168730"/>
            <a:ext cx="7913705" cy="5460670"/>
          </a:xfrm>
          <a:prstGeom prst="rect">
            <a:avLst/>
          </a:prstGeom>
          <a:ln>
            <a:solidFill>
              <a:schemeClr val="tx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en-US" sz="1200" dirty="0">
                <a:solidFill>
                  <a:srgbClr val="0070C0"/>
                </a:solidFill>
                <a:latin typeface="Times New Roman" panose="02020603050405020304" pitchFamily="18" charset="0"/>
                <a:cs typeface="Times New Roman" panose="02020603050405020304" pitchFamily="18" charset="0"/>
              </a:rPr>
              <a:t>UNIT Flow Chart of EVENTS</a:t>
            </a:r>
            <a:r>
              <a:rPr lang="en-US" sz="1200" dirty="0">
                <a:solidFill>
                  <a:srgbClr val="0000CC"/>
                </a:solidFill>
                <a:latin typeface="Times New Roman" panose="02020603050405020304" pitchFamily="18" charset="0"/>
                <a:cs typeface="Times New Roman" panose="02020603050405020304" pitchFamily="18" charset="0"/>
              </a:rPr>
              <a:t>:</a:t>
            </a:r>
            <a:r>
              <a:rPr lang="en-US" sz="1200" dirty="0">
                <a:latin typeface="Times New Roman" panose="02020603050405020304" pitchFamily="18" charset="0"/>
                <a:cs typeface="Times New Roman" panose="02020603050405020304" pitchFamily="18" charset="0"/>
              </a:rPr>
              <a:t> The following flow chart represents the five lines of effort for the instructional unit.  This includes bullet breakdown of the various instructional components within each line of effort</a:t>
            </a:r>
            <a:r>
              <a:rPr lang="en-US" sz="1200" b="1" i="1" dirty="0">
                <a:latin typeface="Times New Roman" panose="02020603050405020304" pitchFamily="18" charset="0"/>
                <a:cs typeface="Times New Roman" panose="02020603050405020304" pitchFamily="18" charset="0"/>
              </a:rPr>
              <a:t>.</a:t>
            </a:r>
          </a:p>
        </p:txBody>
      </p:sp>
      <p:grpSp>
        <p:nvGrpSpPr>
          <p:cNvPr id="6" name="Group 5" descr="arrows in succession pointing right">
            <a:extLst>
              <a:ext uri="{FF2B5EF4-FFF2-40B4-BE49-F238E27FC236}">
                <a16:creationId xmlns:a16="http://schemas.microsoft.com/office/drawing/2014/main" id="{CF2EF72D-8266-4D50-ADDC-5FB2CE6F8139}"/>
              </a:ext>
            </a:extLst>
          </p:cNvPr>
          <p:cNvGrpSpPr/>
          <p:nvPr/>
        </p:nvGrpSpPr>
        <p:grpSpPr>
          <a:xfrm>
            <a:off x="753427" y="1543772"/>
            <a:ext cx="6140142" cy="1356851"/>
            <a:chOff x="4670426" y="6172201"/>
            <a:chExt cx="1814512" cy="565150"/>
          </a:xfrm>
        </p:grpSpPr>
        <p:sp>
          <p:nvSpPr>
            <p:cNvPr id="7" name="Rectangle 61">
              <a:extLst>
                <a:ext uri="{FF2B5EF4-FFF2-40B4-BE49-F238E27FC236}">
                  <a16:creationId xmlns:a16="http://schemas.microsoft.com/office/drawing/2014/main" id="{E3901D11-9EEE-43C8-86EC-2A19AFAEB264}"/>
                </a:ext>
                <a:ext uri="{C183D7F6-B498-43B3-948B-1728B52AA6E4}">
                  <adec:decorative xmlns:adec="http://schemas.microsoft.com/office/drawing/2017/decorative" val="1"/>
                </a:ext>
              </a:extLst>
            </p:cNvPr>
            <p:cNvSpPr>
              <a:spLocks noChangeArrowheads="1"/>
            </p:cNvSpPr>
            <p:nvPr/>
          </p:nvSpPr>
          <p:spPr bwMode="auto">
            <a:xfrm>
              <a:off x="4670426" y="6283326"/>
              <a:ext cx="360363" cy="342900"/>
            </a:xfrm>
            <a:prstGeom prst="rect">
              <a:avLst/>
            </a:prstGeom>
            <a:solidFill>
              <a:srgbClr val="0070C0"/>
            </a:solidFill>
            <a:ln>
              <a:noFill/>
            </a:ln>
          </p:spPr>
          <p:txBody>
            <a:bodyPr vert="horz" wrap="square" lIns="91440" tIns="45720" rIns="91440" bIns="45720" numCol="1" anchor="t" anchorCtr="0" compatLnSpc="1">
              <a:prstTxWarp prst="textNoShape">
                <a:avLst/>
              </a:prstTxWarp>
            </a:bodyPr>
            <a:lstStyle/>
            <a:p>
              <a:endParaRPr lang="en-US" dirty="0"/>
            </a:p>
          </p:txBody>
        </p:sp>
        <p:sp>
          <p:nvSpPr>
            <p:cNvPr id="9" name="Freeform 62">
              <a:extLst>
                <a:ext uri="{FF2B5EF4-FFF2-40B4-BE49-F238E27FC236}">
                  <a16:creationId xmlns:a16="http://schemas.microsoft.com/office/drawing/2014/main" id="{64990658-D860-420E-86FD-69E25AF7BA2E}"/>
                </a:ext>
                <a:ext uri="{C183D7F6-B498-43B3-948B-1728B52AA6E4}">
                  <adec:decorative xmlns:adec="http://schemas.microsoft.com/office/drawing/2017/decorative" val="1"/>
                </a:ext>
              </a:extLst>
            </p:cNvPr>
            <p:cNvSpPr>
              <a:spLocks/>
            </p:cNvSpPr>
            <p:nvPr/>
          </p:nvSpPr>
          <p:spPr bwMode="auto">
            <a:xfrm>
              <a:off x="5002213" y="6172201"/>
              <a:ext cx="196850" cy="565150"/>
            </a:xfrm>
            <a:custGeom>
              <a:avLst/>
              <a:gdLst>
                <a:gd name="T0" fmla="*/ 124 w 124"/>
                <a:gd name="T1" fmla="*/ 178 h 356"/>
                <a:gd name="T2" fmla="*/ 0 w 124"/>
                <a:gd name="T3" fmla="*/ 356 h 356"/>
                <a:gd name="T4" fmla="*/ 0 w 124"/>
                <a:gd name="T5" fmla="*/ 0 h 356"/>
                <a:gd name="T6" fmla="*/ 124 w 124"/>
                <a:gd name="T7" fmla="*/ 178 h 356"/>
              </a:gdLst>
              <a:ahLst/>
              <a:cxnLst>
                <a:cxn ang="0">
                  <a:pos x="T0" y="T1"/>
                </a:cxn>
                <a:cxn ang="0">
                  <a:pos x="T2" y="T3"/>
                </a:cxn>
                <a:cxn ang="0">
                  <a:pos x="T4" y="T5"/>
                </a:cxn>
                <a:cxn ang="0">
                  <a:pos x="T6" y="T7"/>
                </a:cxn>
              </a:cxnLst>
              <a:rect l="0" t="0" r="r" b="b"/>
              <a:pathLst>
                <a:path w="124" h="356">
                  <a:moveTo>
                    <a:pt x="124" y="178"/>
                  </a:moveTo>
                  <a:lnTo>
                    <a:pt x="0" y="356"/>
                  </a:lnTo>
                  <a:lnTo>
                    <a:pt x="0" y="0"/>
                  </a:lnTo>
                  <a:lnTo>
                    <a:pt x="124" y="178"/>
                  </a:lnTo>
                  <a:close/>
                </a:path>
              </a:pathLst>
            </a:custGeom>
            <a:solidFill>
              <a:srgbClr val="0070C0"/>
            </a:solidFill>
            <a:ln>
              <a:noFill/>
            </a:ln>
          </p:spPr>
          <p:txBody>
            <a:bodyPr vert="horz" wrap="square" lIns="91440" tIns="45720" rIns="91440" bIns="45720" numCol="1" anchor="t" anchorCtr="0" compatLnSpc="1">
              <a:prstTxWarp prst="textNoShape">
                <a:avLst/>
              </a:prstTxWarp>
            </a:bodyPr>
            <a:lstStyle/>
            <a:p>
              <a:endParaRPr lang="en-US" dirty="0"/>
            </a:p>
          </p:txBody>
        </p:sp>
        <p:sp>
          <p:nvSpPr>
            <p:cNvPr id="12" name="Freeform 63">
              <a:extLst>
                <a:ext uri="{FF2B5EF4-FFF2-40B4-BE49-F238E27FC236}">
                  <a16:creationId xmlns:a16="http://schemas.microsoft.com/office/drawing/2014/main" id="{3BE7EB10-D3DA-46C7-AAFB-7E9886C48455}"/>
                </a:ext>
                <a:ext uri="{C183D7F6-B498-43B3-948B-1728B52AA6E4}">
                  <adec:decorative xmlns:adec="http://schemas.microsoft.com/office/drawing/2017/decorative" val="1"/>
                </a:ext>
              </a:extLst>
            </p:cNvPr>
            <p:cNvSpPr>
              <a:spLocks/>
            </p:cNvSpPr>
            <p:nvPr/>
          </p:nvSpPr>
          <p:spPr bwMode="auto">
            <a:xfrm>
              <a:off x="5430838" y="6172201"/>
              <a:ext cx="196850" cy="565150"/>
            </a:xfrm>
            <a:custGeom>
              <a:avLst/>
              <a:gdLst>
                <a:gd name="T0" fmla="*/ 124 w 124"/>
                <a:gd name="T1" fmla="*/ 178 h 356"/>
                <a:gd name="T2" fmla="*/ 0 w 124"/>
                <a:gd name="T3" fmla="*/ 356 h 356"/>
                <a:gd name="T4" fmla="*/ 0 w 124"/>
                <a:gd name="T5" fmla="*/ 0 h 356"/>
                <a:gd name="T6" fmla="*/ 124 w 124"/>
                <a:gd name="T7" fmla="*/ 178 h 356"/>
              </a:gdLst>
              <a:ahLst/>
              <a:cxnLst>
                <a:cxn ang="0">
                  <a:pos x="T0" y="T1"/>
                </a:cxn>
                <a:cxn ang="0">
                  <a:pos x="T2" y="T3"/>
                </a:cxn>
                <a:cxn ang="0">
                  <a:pos x="T4" y="T5"/>
                </a:cxn>
                <a:cxn ang="0">
                  <a:pos x="T6" y="T7"/>
                </a:cxn>
              </a:cxnLst>
              <a:rect l="0" t="0" r="r" b="b"/>
              <a:pathLst>
                <a:path w="124" h="356">
                  <a:moveTo>
                    <a:pt x="124" y="178"/>
                  </a:moveTo>
                  <a:lnTo>
                    <a:pt x="0" y="356"/>
                  </a:lnTo>
                  <a:lnTo>
                    <a:pt x="0" y="0"/>
                  </a:lnTo>
                  <a:lnTo>
                    <a:pt x="124" y="178"/>
                  </a:lnTo>
                  <a:close/>
                </a:path>
              </a:pathLst>
            </a:custGeom>
            <a:solidFill>
              <a:schemeClr val="accent2">
                <a:lumMod val="75000"/>
              </a:schemeClr>
            </a:solidFill>
            <a:ln>
              <a:noFill/>
            </a:ln>
          </p:spPr>
          <p:txBody>
            <a:bodyPr vert="horz" wrap="square" lIns="91440" tIns="45720" rIns="91440" bIns="45720" numCol="1" anchor="t" anchorCtr="0" compatLnSpc="1">
              <a:prstTxWarp prst="textNoShape">
                <a:avLst/>
              </a:prstTxWarp>
            </a:bodyPr>
            <a:lstStyle/>
            <a:p>
              <a:endParaRPr lang="en-US" dirty="0"/>
            </a:p>
          </p:txBody>
        </p:sp>
        <p:sp>
          <p:nvSpPr>
            <p:cNvPr id="13" name="Freeform 64">
              <a:extLst>
                <a:ext uri="{FF2B5EF4-FFF2-40B4-BE49-F238E27FC236}">
                  <a16:creationId xmlns:a16="http://schemas.microsoft.com/office/drawing/2014/main" id="{43E8DF23-AD82-46A7-9828-5FCAB8FCB5E3}"/>
                </a:ext>
                <a:ext uri="{C183D7F6-B498-43B3-948B-1728B52AA6E4}">
                  <adec:decorative xmlns:adec="http://schemas.microsoft.com/office/drawing/2017/decorative" val="1"/>
                </a:ext>
              </a:extLst>
            </p:cNvPr>
            <p:cNvSpPr>
              <a:spLocks/>
            </p:cNvSpPr>
            <p:nvPr/>
          </p:nvSpPr>
          <p:spPr bwMode="auto">
            <a:xfrm>
              <a:off x="5103813" y="6283326"/>
              <a:ext cx="355600" cy="342900"/>
            </a:xfrm>
            <a:custGeom>
              <a:avLst/>
              <a:gdLst>
                <a:gd name="T0" fmla="*/ 0 w 224"/>
                <a:gd name="T1" fmla="*/ 0 h 216"/>
                <a:gd name="T2" fmla="*/ 74 w 224"/>
                <a:gd name="T3" fmla="*/ 108 h 216"/>
                <a:gd name="T4" fmla="*/ 0 w 224"/>
                <a:gd name="T5" fmla="*/ 216 h 216"/>
                <a:gd name="T6" fmla="*/ 224 w 224"/>
                <a:gd name="T7" fmla="*/ 216 h 216"/>
                <a:gd name="T8" fmla="*/ 224 w 224"/>
                <a:gd name="T9" fmla="*/ 0 h 216"/>
                <a:gd name="T10" fmla="*/ 0 w 224"/>
                <a:gd name="T11" fmla="*/ 0 h 216"/>
              </a:gdLst>
              <a:ahLst/>
              <a:cxnLst>
                <a:cxn ang="0">
                  <a:pos x="T0" y="T1"/>
                </a:cxn>
                <a:cxn ang="0">
                  <a:pos x="T2" y="T3"/>
                </a:cxn>
                <a:cxn ang="0">
                  <a:pos x="T4" y="T5"/>
                </a:cxn>
                <a:cxn ang="0">
                  <a:pos x="T6" y="T7"/>
                </a:cxn>
                <a:cxn ang="0">
                  <a:pos x="T8" y="T9"/>
                </a:cxn>
                <a:cxn ang="0">
                  <a:pos x="T10" y="T11"/>
                </a:cxn>
              </a:cxnLst>
              <a:rect l="0" t="0" r="r" b="b"/>
              <a:pathLst>
                <a:path w="224" h="216">
                  <a:moveTo>
                    <a:pt x="0" y="0"/>
                  </a:moveTo>
                  <a:lnTo>
                    <a:pt x="74" y="108"/>
                  </a:lnTo>
                  <a:lnTo>
                    <a:pt x="0" y="216"/>
                  </a:lnTo>
                  <a:lnTo>
                    <a:pt x="224" y="216"/>
                  </a:lnTo>
                  <a:lnTo>
                    <a:pt x="224" y="0"/>
                  </a:lnTo>
                  <a:lnTo>
                    <a:pt x="0" y="0"/>
                  </a:lnTo>
                  <a:close/>
                </a:path>
              </a:pathLst>
            </a:custGeom>
            <a:solidFill>
              <a:schemeClr val="accent2">
                <a:lumMod val="75000"/>
              </a:schemeClr>
            </a:solidFill>
            <a:ln>
              <a:noFill/>
            </a:ln>
          </p:spPr>
          <p:txBody>
            <a:bodyPr vert="horz" wrap="square" lIns="91440" tIns="45720" rIns="91440" bIns="45720" numCol="1" anchor="t" anchorCtr="0" compatLnSpc="1">
              <a:prstTxWarp prst="textNoShape">
                <a:avLst/>
              </a:prstTxWarp>
            </a:bodyPr>
            <a:lstStyle/>
            <a:p>
              <a:endParaRPr lang="en-US" dirty="0"/>
            </a:p>
          </p:txBody>
        </p:sp>
        <p:sp>
          <p:nvSpPr>
            <p:cNvPr id="14" name="Freeform 65">
              <a:extLst>
                <a:ext uri="{FF2B5EF4-FFF2-40B4-BE49-F238E27FC236}">
                  <a16:creationId xmlns:a16="http://schemas.microsoft.com/office/drawing/2014/main" id="{83E8FD53-D9BD-4C61-AC76-3B5463319D3F}"/>
                </a:ext>
                <a:ext uri="{C183D7F6-B498-43B3-948B-1728B52AA6E4}">
                  <adec:decorative xmlns:adec="http://schemas.microsoft.com/office/drawing/2017/decorative" val="1"/>
                </a:ext>
              </a:extLst>
            </p:cNvPr>
            <p:cNvSpPr>
              <a:spLocks/>
            </p:cNvSpPr>
            <p:nvPr/>
          </p:nvSpPr>
          <p:spPr bwMode="auto">
            <a:xfrm>
              <a:off x="5859463" y="6172201"/>
              <a:ext cx="196850" cy="565150"/>
            </a:xfrm>
            <a:custGeom>
              <a:avLst/>
              <a:gdLst>
                <a:gd name="T0" fmla="*/ 124 w 124"/>
                <a:gd name="T1" fmla="*/ 178 h 356"/>
                <a:gd name="T2" fmla="*/ 0 w 124"/>
                <a:gd name="T3" fmla="*/ 356 h 356"/>
                <a:gd name="T4" fmla="*/ 0 w 124"/>
                <a:gd name="T5" fmla="*/ 0 h 356"/>
                <a:gd name="T6" fmla="*/ 124 w 124"/>
                <a:gd name="T7" fmla="*/ 178 h 356"/>
              </a:gdLst>
              <a:ahLst/>
              <a:cxnLst>
                <a:cxn ang="0">
                  <a:pos x="T0" y="T1"/>
                </a:cxn>
                <a:cxn ang="0">
                  <a:pos x="T2" y="T3"/>
                </a:cxn>
                <a:cxn ang="0">
                  <a:pos x="T4" y="T5"/>
                </a:cxn>
                <a:cxn ang="0">
                  <a:pos x="T6" y="T7"/>
                </a:cxn>
              </a:cxnLst>
              <a:rect l="0" t="0" r="r" b="b"/>
              <a:pathLst>
                <a:path w="124" h="356">
                  <a:moveTo>
                    <a:pt x="124" y="178"/>
                  </a:moveTo>
                  <a:lnTo>
                    <a:pt x="0" y="356"/>
                  </a:lnTo>
                  <a:lnTo>
                    <a:pt x="0" y="0"/>
                  </a:lnTo>
                  <a:lnTo>
                    <a:pt x="124" y="178"/>
                  </a:ln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dirty="0"/>
            </a:p>
          </p:txBody>
        </p:sp>
        <p:sp>
          <p:nvSpPr>
            <p:cNvPr id="15" name="Freeform 66">
              <a:extLst>
                <a:ext uri="{FF2B5EF4-FFF2-40B4-BE49-F238E27FC236}">
                  <a16:creationId xmlns:a16="http://schemas.microsoft.com/office/drawing/2014/main" id="{D7869FE4-36ED-469D-AC00-9CF5B3136BBB}"/>
                </a:ext>
                <a:ext uri="{C183D7F6-B498-43B3-948B-1728B52AA6E4}">
                  <adec:decorative xmlns:adec="http://schemas.microsoft.com/office/drawing/2017/decorative" val="1"/>
                </a:ext>
              </a:extLst>
            </p:cNvPr>
            <p:cNvSpPr>
              <a:spLocks/>
            </p:cNvSpPr>
            <p:nvPr/>
          </p:nvSpPr>
          <p:spPr bwMode="auto">
            <a:xfrm>
              <a:off x="5532438" y="6283326"/>
              <a:ext cx="355600" cy="342900"/>
            </a:xfrm>
            <a:custGeom>
              <a:avLst/>
              <a:gdLst>
                <a:gd name="T0" fmla="*/ 0 w 224"/>
                <a:gd name="T1" fmla="*/ 0 h 216"/>
                <a:gd name="T2" fmla="*/ 74 w 224"/>
                <a:gd name="T3" fmla="*/ 108 h 216"/>
                <a:gd name="T4" fmla="*/ 0 w 224"/>
                <a:gd name="T5" fmla="*/ 216 h 216"/>
                <a:gd name="T6" fmla="*/ 224 w 224"/>
                <a:gd name="T7" fmla="*/ 216 h 216"/>
                <a:gd name="T8" fmla="*/ 224 w 224"/>
                <a:gd name="T9" fmla="*/ 0 h 216"/>
                <a:gd name="T10" fmla="*/ 0 w 224"/>
                <a:gd name="T11" fmla="*/ 0 h 216"/>
              </a:gdLst>
              <a:ahLst/>
              <a:cxnLst>
                <a:cxn ang="0">
                  <a:pos x="T0" y="T1"/>
                </a:cxn>
                <a:cxn ang="0">
                  <a:pos x="T2" y="T3"/>
                </a:cxn>
                <a:cxn ang="0">
                  <a:pos x="T4" y="T5"/>
                </a:cxn>
                <a:cxn ang="0">
                  <a:pos x="T6" y="T7"/>
                </a:cxn>
                <a:cxn ang="0">
                  <a:pos x="T8" y="T9"/>
                </a:cxn>
                <a:cxn ang="0">
                  <a:pos x="T10" y="T11"/>
                </a:cxn>
              </a:cxnLst>
              <a:rect l="0" t="0" r="r" b="b"/>
              <a:pathLst>
                <a:path w="224" h="216">
                  <a:moveTo>
                    <a:pt x="0" y="0"/>
                  </a:moveTo>
                  <a:lnTo>
                    <a:pt x="74" y="108"/>
                  </a:lnTo>
                  <a:lnTo>
                    <a:pt x="0" y="216"/>
                  </a:lnTo>
                  <a:lnTo>
                    <a:pt x="224" y="216"/>
                  </a:lnTo>
                  <a:lnTo>
                    <a:pt x="224" y="0"/>
                  </a:lnTo>
                  <a:lnTo>
                    <a:pt x="0" y="0"/>
                  </a:ln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dirty="0"/>
            </a:p>
          </p:txBody>
        </p:sp>
        <p:sp>
          <p:nvSpPr>
            <p:cNvPr id="16" name="Freeform 67">
              <a:extLst>
                <a:ext uri="{FF2B5EF4-FFF2-40B4-BE49-F238E27FC236}">
                  <a16:creationId xmlns:a16="http://schemas.microsoft.com/office/drawing/2014/main" id="{0647C060-7D0D-4B8E-A51D-2015BE056843}"/>
                </a:ext>
                <a:ext uri="{C183D7F6-B498-43B3-948B-1728B52AA6E4}">
                  <adec:decorative xmlns:adec="http://schemas.microsoft.com/office/drawing/2017/decorative" val="1"/>
                </a:ext>
              </a:extLst>
            </p:cNvPr>
            <p:cNvSpPr>
              <a:spLocks/>
            </p:cNvSpPr>
            <p:nvPr/>
          </p:nvSpPr>
          <p:spPr bwMode="auto">
            <a:xfrm>
              <a:off x="6288088" y="6172201"/>
              <a:ext cx="196850" cy="565150"/>
            </a:xfrm>
            <a:custGeom>
              <a:avLst/>
              <a:gdLst>
                <a:gd name="T0" fmla="*/ 124 w 124"/>
                <a:gd name="T1" fmla="*/ 178 h 356"/>
                <a:gd name="T2" fmla="*/ 0 w 124"/>
                <a:gd name="T3" fmla="*/ 356 h 356"/>
                <a:gd name="T4" fmla="*/ 0 w 124"/>
                <a:gd name="T5" fmla="*/ 0 h 356"/>
                <a:gd name="T6" fmla="*/ 124 w 124"/>
                <a:gd name="T7" fmla="*/ 178 h 356"/>
              </a:gdLst>
              <a:ahLst/>
              <a:cxnLst>
                <a:cxn ang="0">
                  <a:pos x="T0" y="T1"/>
                </a:cxn>
                <a:cxn ang="0">
                  <a:pos x="T2" y="T3"/>
                </a:cxn>
                <a:cxn ang="0">
                  <a:pos x="T4" y="T5"/>
                </a:cxn>
                <a:cxn ang="0">
                  <a:pos x="T6" y="T7"/>
                </a:cxn>
              </a:cxnLst>
              <a:rect l="0" t="0" r="r" b="b"/>
              <a:pathLst>
                <a:path w="124" h="356">
                  <a:moveTo>
                    <a:pt x="124" y="178"/>
                  </a:moveTo>
                  <a:lnTo>
                    <a:pt x="0" y="356"/>
                  </a:lnTo>
                  <a:lnTo>
                    <a:pt x="0" y="0"/>
                  </a:lnTo>
                  <a:lnTo>
                    <a:pt x="124" y="178"/>
                  </a:lnTo>
                  <a:close/>
                </a:path>
              </a:pathLst>
            </a:custGeom>
            <a:solidFill>
              <a:schemeClr val="accent4"/>
            </a:solidFill>
            <a:ln>
              <a:noFill/>
            </a:ln>
          </p:spPr>
          <p:txBody>
            <a:bodyPr vert="horz" wrap="square" lIns="91440" tIns="45720" rIns="91440" bIns="45720" numCol="1" anchor="t" anchorCtr="0" compatLnSpc="1">
              <a:prstTxWarp prst="textNoShape">
                <a:avLst/>
              </a:prstTxWarp>
            </a:bodyPr>
            <a:lstStyle/>
            <a:p>
              <a:endParaRPr lang="en-US" dirty="0"/>
            </a:p>
          </p:txBody>
        </p:sp>
        <p:sp>
          <p:nvSpPr>
            <p:cNvPr id="17" name="Freeform 68">
              <a:extLst>
                <a:ext uri="{FF2B5EF4-FFF2-40B4-BE49-F238E27FC236}">
                  <a16:creationId xmlns:a16="http://schemas.microsoft.com/office/drawing/2014/main" id="{D6A4A85D-4246-442B-9FC5-A774AFD42F8C}"/>
                </a:ext>
                <a:ext uri="{C183D7F6-B498-43B3-948B-1728B52AA6E4}">
                  <adec:decorative xmlns:adec="http://schemas.microsoft.com/office/drawing/2017/decorative" val="1"/>
                </a:ext>
              </a:extLst>
            </p:cNvPr>
            <p:cNvSpPr>
              <a:spLocks/>
            </p:cNvSpPr>
            <p:nvPr/>
          </p:nvSpPr>
          <p:spPr bwMode="auto">
            <a:xfrm>
              <a:off x="5961063" y="6283326"/>
              <a:ext cx="355600" cy="342900"/>
            </a:xfrm>
            <a:custGeom>
              <a:avLst/>
              <a:gdLst>
                <a:gd name="T0" fmla="*/ 0 w 224"/>
                <a:gd name="T1" fmla="*/ 0 h 216"/>
                <a:gd name="T2" fmla="*/ 74 w 224"/>
                <a:gd name="T3" fmla="*/ 108 h 216"/>
                <a:gd name="T4" fmla="*/ 0 w 224"/>
                <a:gd name="T5" fmla="*/ 216 h 216"/>
                <a:gd name="T6" fmla="*/ 224 w 224"/>
                <a:gd name="T7" fmla="*/ 216 h 216"/>
                <a:gd name="T8" fmla="*/ 224 w 224"/>
                <a:gd name="T9" fmla="*/ 0 h 216"/>
                <a:gd name="T10" fmla="*/ 0 w 224"/>
                <a:gd name="T11" fmla="*/ 0 h 216"/>
              </a:gdLst>
              <a:ahLst/>
              <a:cxnLst>
                <a:cxn ang="0">
                  <a:pos x="T0" y="T1"/>
                </a:cxn>
                <a:cxn ang="0">
                  <a:pos x="T2" y="T3"/>
                </a:cxn>
                <a:cxn ang="0">
                  <a:pos x="T4" y="T5"/>
                </a:cxn>
                <a:cxn ang="0">
                  <a:pos x="T6" y="T7"/>
                </a:cxn>
                <a:cxn ang="0">
                  <a:pos x="T8" y="T9"/>
                </a:cxn>
                <a:cxn ang="0">
                  <a:pos x="T10" y="T11"/>
                </a:cxn>
              </a:cxnLst>
              <a:rect l="0" t="0" r="r" b="b"/>
              <a:pathLst>
                <a:path w="224" h="216">
                  <a:moveTo>
                    <a:pt x="0" y="0"/>
                  </a:moveTo>
                  <a:lnTo>
                    <a:pt x="74" y="108"/>
                  </a:lnTo>
                  <a:lnTo>
                    <a:pt x="0" y="216"/>
                  </a:lnTo>
                  <a:lnTo>
                    <a:pt x="224" y="216"/>
                  </a:lnTo>
                  <a:lnTo>
                    <a:pt x="224" y="0"/>
                  </a:lnTo>
                  <a:lnTo>
                    <a:pt x="0" y="0"/>
                  </a:lnTo>
                  <a:close/>
                </a:path>
              </a:pathLst>
            </a:custGeom>
            <a:solidFill>
              <a:schemeClr val="accent4"/>
            </a:solidFill>
            <a:ln>
              <a:noFill/>
            </a:ln>
          </p:spPr>
          <p:txBody>
            <a:bodyPr vert="horz" wrap="square" lIns="91440" tIns="45720" rIns="91440" bIns="45720" numCol="1" anchor="t" anchorCtr="0" compatLnSpc="1">
              <a:prstTxWarp prst="textNoShape">
                <a:avLst/>
              </a:prstTxWarp>
            </a:bodyPr>
            <a:lstStyle/>
            <a:p>
              <a:endParaRPr lang="en-US" dirty="0"/>
            </a:p>
          </p:txBody>
        </p:sp>
      </p:grpSp>
      <p:sp>
        <p:nvSpPr>
          <p:cNvPr id="18" name="Freeform 64">
            <a:extLst>
              <a:ext uri="{FF2B5EF4-FFF2-40B4-BE49-F238E27FC236}">
                <a16:creationId xmlns:a16="http://schemas.microsoft.com/office/drawing/2014/main" id="{A0B79F8F-B2A7-461F-82AD-CEF378FD97FA}"/>
              </a:ext>
              <a:ext uri="{C183D7F6-B498-43B3-948B-1728B52AA6E4}">
                <adec:decorative xmlns:adec="http://schemas.microsoft.com/office/drawing/2017/decorative" val="1"/>
              </a:ext>
            </a:extLst>
          </p:cNvPr>
          <p:cNvSpPr>
            <a:spLocks/>
          </p:cNvSpPr>
          <p:nvPr/>
        </p:nvSpPr>
        <p:spPr bwMode="auto">
          <a:xfrm>
            <a:off x="6548202" y="1817203"/>
            <a:ext cx="1203318" cy="823258"/>
          </a:xfrm>
          <a:custGeom>
            <a:avLst/>
            <a:gdLst>
              <a:gd name="T0" fmla="*/ 0 w 224"/>
              <a:gd name="T1" fmla="*/ 0 h 216"/>
              <a:gd name="T2" fmla="*/ 74 w 224"/>
              <a:gd name="T3" fmla="*/ 108 h 216"/>
              <a:gd name="T4" fmla="*/ 0 w 224"/>
              <a:gd name="T5" fmla="*/ 216 h 216"/>
              <a:gd name="T6" fmla="*/ 224 w 224"/>
              <a:gd name="T7" fmla="*/ 216 h 216"/>
              <a:gd name="T8" fmla="*/ 224 w 224"/>
              <a:gd name="T9" fmla="*/ 0 h 216"/>
              <a:gd name="T10" fmla="*/ 0 w 224"/>
              <a:gd name="T11" fmla="*/ 0 h 216"/>
            </a:gdLst>
            <a:ahLst/>
            <a:cxnLst>
              <a:cxn ang="0">
                <a:pos x="T0" y="T1"/>
              </a:cxn>
              <a:cxn ang="0">
                <a:pos x="T2" y="T3"/>
              </a:cxn>
              <a:cxn ang="0">
                <a:pos x="T4" y="T5"/>
              </a:cxn>
              <a:cxn ang="0">
                <a:pos x="T6" y="T7"/>
              </a:cxn>
              <a:cxn ang="0">
                <a:pos x="T8" y="T9"/>
              </a:cxn>
              <a:cxn ang="0">
                <a:pos x="T10" y="T11"/>
              </a:cxn>
            </a:cxnLst>
            <a:rect l="0" t="0" r="r" b="b"/>
            <a:pathLst>
              <a:path w="224" h="216">
                <a:moveTo>
                  <a:pt x="0" y="0"/>
                </a:moveTo>
                <a:lnTo>
                  <a:pt x="74" y="108"/>
                </a:lnTo>
                <a:lnTo>
                  <a:pt x="0" y="216"/>
                </a:lnTo>
                <a:lnTo>
                  <a:pt x="224" y="216"/>
                </a:lnTo>
                <a:lnTo>
                  <a:pt x="224" y="0"/>
                </a:lnTo>
                <a:lnTo>
                  <a:pt x="0" y="0"/>
                </a:lnTo>
                <a:close/>
              </a:path>
            </a:pathLst>
          </a:custGeom>
          <a:solidFill>
            <a:schemeClr val="accent6">
              <a:lumMod val="75000"/>
            </a:schemeClr>
          </a:solidFill>
          <a:ln>
            <a:noFill/>
          </a:ln>
        </p:spPr>
        <p:txBody>
          <a:bodyPr vert="horz" wrap="square" lIns="91440" tIns="45720" rIns="91440" bIns="45720" numCol="1" anchor="t" anchorCtr="0" compatLnSpc="1">
            <a:prstTxWarp prst="textNoShape">
              <a:avLst/>
            </a:prstTxWarp>
          </a:bodyPr>
          <a:lstStyle/>
          <a:p>
            <a:endParaRPr lang="en-US" dirty="0"/>
          </a:p>
        </p:txBody>
      </p:sp>
      <p:sp>
        <p:nvSpPr>
          <p:cNvPr id="19" name="Freeform 63">
            <a:extLst>
              <a:ext uri="{FF2B5EF4-FFF2-40B4-BE49-F238E27FC236}">
                <a16:creationId xmlns:a16="http://schemas.microsoft.com/office/drawing/2014/main" id="{6D24DDD6-71E5-4505-BD3B-AC91FA918A66}"/>
              </a:ext>
              <a:ext uri="{C183D7F6-B498-43B3-948B-1728B52AA6E4}">
                <adec:decorative xmlns:adec="http://schemas.microsoft.com/office/drawing/2017/decorative" val="1"/>
              </a:ext>
            </a:extLst>
          </p:cNvPr>
          <p:cNvSpPr>
            <a:spLocks/>
          </p:cNvSpPr>
          <p:nvPr/>
        </p:nvSpPr>
        <p:spPr bwMode="auto">
          <a:xfrm>
            <a:off x="7724451" y="1558337"/>
            <a:ext cx="666122" cy="1356851"/>
          </a:xfrm>
          <a:custGeom>
            <a:avLst/>
            <a:gdLst>
              <a:gd name="T0" fmla="*/ 124 w 124"/>
              <a:gd name="T1" fmla="*/ 178 h 356"/>
              <a:gd name="T2" fmla="*/ 0 w 124"/>
              <a:gd name="T3" fmla="*/ 356 h 356"/>
              <a:gd name="T4" fmla="*/ 0 w 124"/>
              <a:gd name="T5" fmla="*/ 0 h 356"/>
              <a:gd name="T6" fmla="*/ 124 w 124"/>
              <a:gd name="T7" fmla="*/ 178 h 356"/>
            </a:gdLst>
            <a:ahLst/>
            <a:cxnLst>
              <a:cxn ang="0">
                <a:pos x="T0" y="T1"/>
              </a:cxn>
              <a:cxn ang="0">
                <a:pos x="T2" y="T3"/>
              </a:cxn>
              <a:cxn ang="0">
                <a:pos x="T4" y="T5"/>
              </a:cxn>
              <a:cxn ang="0">
                <a:pos x="T6" y="T7"/>
              </a:cxn>
            </a:cxnLst>
            <a:rect l="0" t="0" r="r" b="b"/>
            <a:pathLst>
              <a:path w="124" h="356">
                <a:moveTo>
                  <a:pt x="124" y="178"/>
                </a:moveTo>
                <a:lnTo>
                  <a:pt x="0" y="356"/>
                </a:lnTo>
                <a:lnTo>
                  <a:pt x="0" y="0"/>
                </a:lnTo>
                <a:lnTo>
                  <a:pt x="124" y="178"/>
                </a:lnTo>
                <a:close/>
              </a:path>
            </a:pathLst>
          </a:custGeom>
          <a:solidFill>
            <a:schemeClr val="accent6">
              <a:lumMod val="75000"/>
            </a:schemeClr>
          </a:solidFill>
          <a:ln>
            <a:noFill/>
          </a:ln>
        </p:spPr>
        <p:txBody>
          <a:bodyPr vert="horz" wrap="square" lIns="91440" tIns="45720" rIns="91440" bIns="45720" numCol="1" anchor="t" anchorCtr="0" compatLnSpc="1">
            <a:prstTxWarp prst="textNoShape">
              <a:avLst/>
            </a:prstTxWarp>
          </a:bodyPr>
          <a:lstStyle/>
          <a:p>
            <a:endParaRPr lang="en-US" dirty="0"/>
          </a:p>
        </p:txBody>
      </p:sp>
      <p:sp>
        <p:nvSpPr>
          <p:cNvPr id="2" name="TextBox 1">
            <a:extLst>
              <a:ext uri="{FF2B5EF4-FFF2-40B4-BE49-F238E27FC236}">
                <a16:creationId xmlns:a16="http://schemas.microsoft.com/office/drawing/2014/main" id="{52611D20-C205-42BD-80AE-8B30D415F3E3}"/>
              </a:ext>
            </a:extLst>
          </p:cNvPr>
          <p:cNvSpPr txBox="1"/>
          <p:nvPr/>
        </p:nvSpPr>
        <p:spPr>
          <a:xfrm>
            <a:off x="798468" y="1899031"/>
            <a:ext cx="1352230" cy="646331"/>
          </a:xfrm>
          <a:prstGeom prst="rect">
            <a:avLst/>
          </a:prstGeom>
          <a:noFill/>
        </p:spPr>
        <p:txBody>
          <a:bodyPr wrap="none" rtlCol="0">
            <a:spAutoFit/>
          </a:bodyPr>
          <a:lstStyle/>
          <a:p>
            <a:pPr algn="ctr"/>
            <a:r>
              <a:rPr lang="en-US" dirty="0">
                <a:solidFill>
                  <a:schemeClr val="bg1"/>
                </a:solidFill>
                <a:latin typeface="Times New Roman" panose="02020603050405020304" pitchFamily="18" charset="0"/>
                <a:cs typeface="Times New Roman" panose="02020603050405020304" pitchFamily="18" charset="0"/>
              </a:rPr>
              <a:t>Introduction</a:t>
            </a:r>
          </a:p>
          <a:p>
            <a:pPr algn="ctr"/>
            <a:r>
              <a:rPr lang="en-US" dirty="0">
                <a:solidFill>
                  <a:schemeClr val="bg1"/>
                </a:solidFill>
                <a:latin typeface="Times New Roman" panose="02020603050405020304" pitchFamily="18" charset="0"/>
                <a:cs typeface="Times New Roman" panose="02020603050405020304" pitchFamily="18" charset="0"/>
              </a:rPr>
              <a:t>15 Minutes</a:t>
            </a:r>
          </a:p>
        </p:txBody>
      </p:sp>
      <p:sp>
        <p:nvSpPr>
          <p:cNvPr id="20" name="TextBox 19">
            <a:extLst>
              <a:ext uri="{FF2B5EF4-FFF2-40B4-BE49-F238E27FC236}">
                <a16:creationId xmlns:a16="http://schemas.microsoft.com/office/drawing/2014/main" id="{D99E2DD3-F2A3-4494-8395-BCEBB370F393}"/>
              </a:ext>
            </a:extLst>
          </p:cNvPr>
          <p:cNvSpPr txBox="1"/>
          <p:nvPr/>
        </p:nvSpPr>
        <p:spPr>
          <a:xfrm>
            <a:off x="2503766" y="1848349"/>
            <a:ext cx="1326004" cy="646331"/>
          </a:xfrm>
          <a:prstGeom prst="rect">
            <a:avLst/>
          </a:prstGeom>
          <a:noFill/>
        </p:spPr>
        <p:txBody>
          <a:bodyPr wrap="none" rtlCol="0">
            <a:spAutoFit/>
          </a:bodyPr>
          <a:lstStyle/>
          <a:p>
            <a:pPr algn="ctr"/>
            <a:r>
              <a:rPr lang="en-US" dirty="0">
                <a:solidFill>
                  <a:schemeClr val="bg1"/>
                </a:solidFill>
                <a:latin typeface="Times New Roman" panose="02020603050405020304" pitchFamily="18" charset="0"/>
                <a:cs typeface="Times New Roman" panose="02020603050405020304" pitchFamily="18" charset="0"/>
              </a:rPr>
              <a:t>Presentation</a:t>
            </a:r>
          </a:p>
          <a:p>
            <a:pPr algn="ctr"/>
            <a:r>
              <a:rPr lang="en-US" dirty="0">
                <a:solidFill>
                  <a:schemeClr val="bg1"/>
                </a:solidFill>
                <a:latin typeface="Times New Roman" panose="02020603050405020304" pitchFamily="18" charset="0"/>
                <a:cs typeface="Times New Roman" panose="02020603050405020304" pitchFamily="18" charset="0"/>
              </a:rPr>
              <a:t>45 minutes</a:t>
            </a:r>
          </a:p>
        </p:txBody>
      </p:sp>
      <p:sp>
        <p:nvSpPr>
          <p:cNvPr id="21" name="Title 1">
            <a:extLst>
              <a:ext uri="{FF2B5EF4-FFF2-40B4-BE49-F238E27FC236}">
                <a16:creationId xmlns:a16="http://schemas.microsoft.com/office/drawing/2014/main" id="{E398E9D9-2586-473B-A58A-A0CEAE6CC73A}"/>
              </a:ext>
            </a:extLst>
          </p:cNvPr>
          <p:cNvSpPr txBox="1">
            <a:spLocks/>
          </p:cNvSpPr>
          <p:nvPr/>
        </p:nvSpPr>
        <p:spPr>
          <a:xfrm>
            <a:off x="581485" y="413646"/>
            <a:ext cx="7913705" cy="679903"/>
          </a:xfrm>
          <a:prstGeom prst="rect">
            <a:avLst/>
          </a:prstGeom>
          <a:ln w="28575">
            <a:solidFill>
              <a:srgbClr val="0070C0"/>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tabLst>
                <a:tab pos="5205413" algn="l"/>
              </a:tabLst>
            </a:pPr>
            <a:r>
              <a:rPr lang="en-US" sz="1100" b="1" dirty="0">
                <a:solidFill>
                  <a:srgbClr val="0070C0"/>
                </a:solidFill>
                <a:latin typeface="Times New Roman" panose="02020603050405020304" pitchFamily="18" charset="0"/>
                <a:cs typeface="Times New Roman" panose="02020603050405020304" pitchFamily="18" charset="0"/>
              </a:rPr>
              <a:t>UNIT Title</a:t>
            </a:r>
            <a:r>
              <a:rPr lang="en-US" sz="1100" b="1" dirty="0">
                <a:latin typeface="Times New Roman" panose="02020603050405020304" pitchFamily="18" charset="0"/>
                <a:cs typeface="Times New Roman" panose="02020603050405020304" pitchFamily="18" charset="0"/>
              </a:rPr>
              <a:t>:</a:t>
            </a:r>
            <a:r>
              <a:rPr lang="en-US" sz="1100" dirty="0">
                <a:latin typeface="Times New Roman" panose="02020603050405020304" pitchFamily="18" charset="0"/>
                <a:cs typeface="Times New Roman" panose="02020603050405020304" pitchFamily="18" charset="0"/>
              </a:rPr>
              <a:t> The ACFT Leg-Tuck Event	          </a:t>
            </a:r>
            <a:r>
              <a:rPr lang="en-US" sz="1100" b="1" dirty="0">
                <a:solidFill>
                  <a:srgbClr val="0070C0"/>
                </a:solidFill>
                <a:latin typeface="Times New Roman" panose="02020603050405020304" pitchFamily="18" charset="0"/>
                <a:cs typeface="Times New Roman" panose="02020603050405020304" pitchFamily="18" charset="0"/>
              </a:rPr>
              <a:t>Designer: </a:t>
            </a:r>
            <a:r>
              <a:rPr lang="en-US" sz="1100" b="1" dirty="0">
                <a:latin typeface="Times New Roman" panose="02020603050405020304" pitchFamily="18" charset="0"/>
                <a:cs typeface="Times New Roman" panose="02020603050405020304" pitchFamily="18" charset="0"/>
              </a:rPr>
              <a:t>Kevin M. Schuller</a:t>
            </a:r>
            <a:br>
              <a:rPr lang="en-US" sz="1100" dirty="0">
                <a:latin typeface="Times New Roman" panose="02020603050405020304" pitchFamily="18" charset="0"/>
                <a:cs typeface="Times New Roman" panose="02020603050405020304" pitchFamily="18" charset="0"/>
              </a:rPr>
            </a:br>
            <a:r>
              <a:rPr lang="en-US" sz="1100" b="1" dirty="0">
                <a:solidFill>
                  <a:srgbClr val="0070C0"/>
                </a:solidFill>
                <a:latin typeface="Times New Roman" panose="02020603050405020304" pitchFamily="18" charset="0"/>
                <a:cs typeface="Times New Roman" panose="02020603050405020304" pitchFamily="18" charset="0"/>
              </a:rPr>
              <a:t>Purpose: </a:t>
            </a:r>
            <a:r>
              <a:rPr lang="en-US" sz="1100" dirty="0">
                <a:latin typeface="Times New Roman" panose="02020603050405020304" pitchFamily="18" charset="0"/>
                <a:cs typeface="Times New Roman" panose="02020603050405020304" pitchFamily="18" charset="0"/>
              </a:rPr>
              <a:t>Train Army Team Leaders on a proper training plan and execution of the leg-tuck event.  This instruction will increase the soldier's ability the correctly perform the exercise leading to an increased performance on the ACFT.</a:t>
            </a:r>
            <a:r>
              <a:rPr lang="en-US" sz="1100" b="1" dirty="0">
                <a:latin typeface="Times New Roman" panose="02020603050405020304" pitchFamily="18" charset="0"/>
                <a:cs typeface="Times New Roman" panose="02020603050405020304" pitchFamily="18" charset="0"/>
              </a:rPr>
              <a:t>	</a:t>
            </a:r>
            <a:r>
              <a:rPr lang="en-US" sz="1100" b="1" dirty="0">
                <a:solidFill>
                  <a:srgbClr val="0070C0"/>
                </a:solidFill>
                <a:latin typeface="Times New Roman" panose="02020603050405020304" pitchFamily="18" charset="0"/>
                <a:cs typeface="Times New Roman" panose="02020603050405020304" pitchFamily="18" charset="0"/>
              </a:rPr>
              <a:t>Seat-time: </a:t>
            </a:r>
            <a:r>
              <a:rPr lang="en-US" sz="1100" b="1" dirty="0">
                <a:latin typeface="Times New Roman" panose="02020603050405020304" pitchFamily="18" charset="0"/>
                <a:cs typeface="Times New Roman" panose="02020603050405020304" pitchFamily="18" charset="0"/>
              </a:rPr>
              <a:t>2 Hours</a:t>
            </a:r>
            <a:endParaRPr lang="en-US" sz="1100" dirty="0"/>
          </a:p>
        </p:txBody>
      </p:sp>
      <p:pic>
        <p:nvPicPr>
          <p:cNvPr id="22" name="Picture 2" descr="See the source image">
            <a:extLst>
              <a:ext uri="{FF2B5EF4-FFF2-40B4-BE49-F238E27FC236}">
                <a16:creationId xmlns:a16="http://schemas.microsoft.com/office/drawing/2014/main" id="{E727DF31-2249-482C-925C-685D7DA6B05C}"/>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8923" y="-46123"/>
            <a:ext cx="1268376" cy="845804"/>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4" descr="See the source image">
            <a:extLst>
              <a:ext uri="{FF2B5EF4-FFF2-40B4-BE49-F238E27FC236}">
                <a16:creationId xmlns:a16="http://schemas.microsoft.com/office/drawing/2014/main" id="{9C5BEE43-B25F-4D0B-B91E-E857549E7CE2}"/>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532381" y="53613"/>
            <a:ext cx="556414" cy="646332"/>
          </a:xfrm>
          <a:prstGeom prst="rect">
            <a:avLst/>
          </a:prstGeom>
          <a:noFill/>
          <a:extLst>
            <a:ext uri="{909E8E84-426E-40DD-AFC4-6F175D3DCCD1}">
              <a14:hiddenFill xmlns:a14="http://schemas.microsoft.com/office/drawing/2010/main">
                <a:solidFill>
                  <a:srgbClr val="FFFFFF"/>
                </a:solidFill>
              </a14:hiddenFill>
            </a:ext>
          </a:extLst>
        </p:spPr>
      </p:pic>
      <p:sp>
        <p:nvSpPr>
          <p:cNvPr id="24" name="TextBox 23">
            <a:extLst>
              <a:ext uri="{FF2B5EF4-FFF2-40B4-BE49-F238E27FC236}">
                <a16:creationId xmlns:a16="http://schemas.microsoft.com/office/drawing/2014/main" id="{CD0B82B5-91BA-462F-A01E-3886BECA5DC6}"/>
              </a:ext>
            </a:extLst>
          </p:cNvPr>
          <p:cNvSpPr txBox="1"/>
          <p:nvPr/>
        </p:nvSpPr>
        <p:spPr>
          <a:xfrm>
            <a:off x="3812185" y="1760531"/>
            <a:ext cx="1429881" cy="923330"/>
          </a:xfrm>
          <a:prstGeom prst="rect">
            <a:avLst/>
          </a:prstGeom>
          <a:noFill/>
        </p:spPr>
        <p:txBody>
          <a:bodyPr wrap="square" rtlCol="0">
            <a:spAutoFit/>
          </a:bodyPr>
          <a:lstStyle/>
          <a:p>
            <a:pPr algn="ctr"/>
            <a:r>
              <a:rPr lang="en-US" dirty="0">
                <a:solidFill>
                  <a:schemeClr val="bg1"/>
                </a:solidFill>
                <a:latin typeface="Times New Roman" panose="02020603050405020304" pitchFamily="18" charset="0"/>
                <a:cs typeface="Times New Roman" panose="02020603050405020304" pitchFamily="18" charset="0"/>
              </a:rPr>
              <a:t>Hands On Practice </a:t>
            </a:r>
          </a:p>
          <a:p>
            <a:pPr algn="ctr"/>
            <a:r>
              <a:rPr lang="en-US" dirty="0">
                <a:solidFill>
                  <a:schemeClr val="bg1"/>
                </a:solidFill>
                <a:latin typeface="Times New Roman" panose="02020603050405020304" pitchFamily="18" charset="0"/>
                <a:cs typeface="Times New Roman" panose="02020603050405020304" pitchFamily="18" charset="0"/>
              </a:rPr>
              <a:t>30 minutes</a:t>
            </a:r>
          </a:p>
        </p:txBody>
      </p:sp>
      <p:sp>
        <p:nvSpPr>
          <p:cNvPr id="25" name="TextBox 24">
            <a:extLst>
              <a:ext uri="{FF2B5EF4-FFF2-40B4-BE49-F238E27FC236}">
                <a16:creationId xmlns:a16="http://schemas.microsoft.com/office/drawing/2014/main" id="{7EAB7785-5786-46EA-8D74-01F5FC9A6305}"/>
              </a:ext>
            </a:extLst>
          </p:cNvPr>
          <p:cNvSpPr txBox="1"/>
          <p:nvPr/>
        </p:nvSpPr>
        <p:spPr>
          <a:xfrm>
            <a:off x="5294195" y="1760531"/>
            <a:ext cx="1445388" cy="1077218"/>
          </a:xfrm>
          <a:prstGeom prst="rect">
            <a:avLst/>
          </a:prstGeom>
          <a:noFill/>
        </p:spPr>
        <p:txBody>
          <a:bodyPr wrap="square" rtlCol="0">
            <a:spAutoFit/>
          </a:bodyPr>
          <a:lstStyle/>
          <a:p>
            <a:pPr algn="ctr"/>
            <a:r>
              <a:rPr lang="en-US" sz="1600" dirty="0">
                <a:solidFill>
                  <a:schemeClr val="bg1"/>
                </a:solidFill>
                <a:latin typeface="Times New Roman" panose="02020603050405020304" pitchFamily="18" charset="0"/>
                <a:cs typeface="Times New Roman" panose="02020603050405020304" pitchFamily="18" charset="0"/>
              </a:rPr>
              <a:t>Unit Application</a:t>
            </a:r>
          </a:p>
          <a:p>
            <a:pPr algn="ctr"/>
            <a:r>
              <a:rPr lang="en-US" sz="1600" dirty="0">
                <a:solidFill>
                  <a:schemeClr val="bg1"/>
                </a:solidFill>
                <a:latin typeface="Times New Roman" panose="02020603050405020304" pitchFamily="18" charset="0"/>
                <a:cs typeface="Times New Roman" panose="02020603050405020304" pitchFamily="18" charset="0"/>
              </a:rPr>
              <a:t>120 minutes</a:t>
            </a:r>
          </a:p>
          <a:p>
            <a:pPr algn="ctr"/>
            <a:endParaRPr lang="en-US" sz="1600" dirty="0">
              <a:solidFill>
                <a:schemeClr val="bg1"/>
              </a:solidFill>
              <a:latin typeface="Times New Roman" panose="02020603050405020304" pitchFamily="18" charset="0"/>
              <a:cs typeface="Times New Roman" panose="02020603050405020304" pitchFamily="18" charset="0"/>
            </a:endParaRPr>
          </a:p>
        </p:txBody>
      </p:sp>
      <p:sp>
        <p:nvSpPr>
          <p:cNvPr id="26" name="TextBox 25">
            <a:extLst>
              <a:ext uri="{FF2B5EF4-FFF2-40B4-BE49-F238E27FC236}">
                <a16:creationId xmlns:a16="http://schemas.microsoft.com/office/drawing/2014/main" id="{3626AF72-BBBC-4EF9-8A42-F981B44CDBC1}"/>
              </a:ext>
            </a:extLst>
          </p:cNvPr>
          <p:cNvSpPr txBox="1"/>
          <p:nvPr/>
        </p:nvSpPr>
        <p:spPr>
          <a:xfrm>
            <a:off x="6719261" y="1826605"/>
            <a:ext cx="1445388" cy="1077218"/>
          </a:xfrm>
          <a:prstGeom prst="rect">
            <a:avLst/>
          </a:prstGeom>
          <a:noFill/>
        </p:spPr>
        <p:txBody>
          <a:bodyPr wrap="square" rtlCol="0">
            <a:spAutoFit/>
          </a:bodyPr>
          <a:lstStyle/>
          <a:p>
            <a:pPr algn="ctr"/>
            <a:r>
              <a:rPr lang="en-US" sz="1600" dirty="0">
                <a:solidFill>
                  <a:schemeClr val="bg1"/>
                </a:solidFill>
                <a:latin typeface="Times New Roman" panose="02020603050405020304" pitchFamily="18" charset="0"/>
                <a:cs typeface="Times New Roman" panose="02020603050405020304" pitchFamily="18" charset="0"/>
              </a:rPr>
              <a:t>Evaluation/ Conclusion</a:t>
            </a:r>
          </a:p>
          <a:p>
            <a:pPr algn="ctr"/>
            <a:r>
              <a:rPr lang="en-US" sz="1600" dirty="0">
                <a:solidFill>
                  <a:schemeClr val="bg1"/>
                </a:solidFill>
                <a:latin typeface="Times New Roman" panose="02020603050405020304" pitchFamily="18" charset="0"/>
                <a:cs typeface="Times New Roman" panose="02020603050405020304" pitchFamily="18" charset="0"/>
              </a:rPr>
              <a:t>30 minutes</a:t>
            </a:r>
          </a:p>
          <a:p>
            <a:pPr algn="ctr"/>
            <a:endParaRPr lang="en-US" sz="1600" dirty="0">
              <a:solidFill>
                <a:schemeClr val="bg1"/>
              </a:solidFill>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F8B0CC19-4DF5-45AB-91F2-FEF5D4D63193}"/>
              </a:ext>
            </a:extLst>
          </p:cNvPr>
          <p:cNvSpPr txBox="1"/>
          <p:nvPr/>
        </p:nvSpPr>
        <p:spPr>
          <a:xfrm>
            <a:off x="725823" y="3050491"/>
            <a:ext cx="1368082" cy="1169551"/>
          </a:xfrm>
          <a:prstGeom prst="rect">
            <a:avLst/>
          </a:prstGeom>
          <a:noFill/>
        </p:spPr>
        <p:txBody>
          <a:bodyPr wrap="square" rtlCol="0">
            <a:spAutoFit/>
          </a:bodyPr>
          <a:lstStyle/>
          <a:p>
            <a:pPr marL="285750" indent="-285750">
              <a:buFont typeface="Wingdings" panose="05000000000000000000" pitchFamily="2" charset="2"/>
              <a:buChar char="Ø"/>
            </a:pPr>
            <a:r>
              <a:rPr lang="en-US" sz="1000" dirty="0">
                <a:latin typeface="Times New Roman" panose="02020603050405020304" pitchFamily="18" charset="0"/>
                <a:cs typeface="Times New Roman" panose="02020603050405020304" pitchFamily="18" charset="0"/>
              </a:rPr>
              <a:t>Course Introductions</a:t>
            </a:r>
          </a:p>
          <a:p>
            <a:pPr marL="285750" indent="-285750">
              <a:buFont typeface="Wingdings" panose="05000000000000000000" pitchFamily="2" charset="2"/>
              <a:buChar char="Ø"/>
            </a:pPr>
            <a:r>
              <a:rPr lang="en-US" sz="1000" dirty="0">
                <a:latin typeface="Times New Roman" panose="02020603050405020304" pitchFamily="18" charset="0"/>
                <a:cs typeface="Times New Roman" panose="02020603050405020304" pitchFamily="18" charset="0"/>
              </a:rPr>
              <a:t>Course Overview</a:t>
            </a:r>
          </a:p>
          <a:p>
            <a:pPr marL="285750" indent="-285750">
              <a:buFont typeface="Wingdings" panose="05000000000000000000" pitchFamily="2" charset="2"/>
              <a:buChar char="Ø"/>
            </a:pPr>
            <a:r>
              <a:rPr lang="en-US" sz="1000" dirty="0">
                <a:latin typeface="Times New Roman" panose="02020603050405020304" pitchFamily="18" charset="0"/>
                <a:cs typeface="Times New Roman" panose="02020603050405020304" pitchFamily="18" charset="0"/>
              </a:rPr>
              <a:t>Issue Course Materials</a:t>
            </a:r>
          </a:p>
          <a:p>
            <a:pPr marL="285750" indent="-285750">
              <a:buFont typeface="Wingdings" panose="05000000000000000000" pitchFamily="2" charset="2"/>
              <a:buChar char="Ø"/>
            </a:pPr>
            <a:r>
              <a:rPr lang="en-US" sz="1000" dirty="0">
                <a:latin typeface="Times New Roman" panose="02020603050405020304" pitchFamily="18" charset="0"/>
                <a:cs typeface="Times New Roman" panose="02020603050405020304" pitchFamily="18" charset="0"/>
              </a:rPr>
              <a:t>Pre-Test</a:t>
            </a:r>
          </a:p>
          <a:p>
            <a:endParaRPr lang="en-US" sz="1000" dirty="0">
              <a:latin typeface="Times New Roman" panose="02020603050405020304" pitchFamily="18" charset="0"/>
              <a:cs typeface="Times New Roman" panose="02020603050405020304" pitchFamily="18" charset="0"/>
            </a:endParaRPr>
          </a:p>
        </p:txBody>
      </p:sp>
      <p:sp>
        <p:nvSpPr>
          <p:cNvPr id="31" name="TextBox 30">
            <a:extLst>
              <a:ext uri="{FF2B5EF4-FFF2-40B4-BE49-F238E27FC236}">
                <a16:creationId xmlns:a16="http://schemas.microsoft.com/office/drawing/2014/main" id="{0F2E43E3-D0E7-4A77-BB71-131470152819}"/>
              </a:ext>
            </a:extLst>
          </p:cNvPr>
          <p:cNvSpPr txBox="1"/>
          <p:nvPr/>
        </p:nvSpPr>
        <p:spPr>
          <a:xfrm>
            <a:off x="2198271" y="3052471"/>
            <a:ext cx="1368082" cy="2400657"/>
          </a:xfrm>
          <a:prstGeom prst="rect">
            <a:avLst/>
          </a:prstGeom>
          <a:noFill/>
        </p:spPr>
        <p:txBody>
          <a:bodyPr wrap="square" rtlCol="0">
            <a:spAutoFit/>
          </a:bodyPr>
          <a:lstStyle/>
          <a:p>
            <a:pPr marL="285750" indent="-285750">
              <a:buFont typeface="Wingdings" panose="05000000000000000000" pitchFamily="2" charset="2"/>
              <a:buChar char="Ø"/>
            </a:pPr>
            <a:r>
              <a:rPr lang="en-US" sz="1000" dirty="0">
                <a:latin typeface="Times New Roman" panose="02020603050405020304" pitchFamily="18" charset="0"/>
                <a:cs typeface="Times New Roman" panose="02020603050405020304" pitchFamily="18" charset="0"/>
              </a:rPr>
              <a:t>Ice Breaker</a:t>
            </a:r>
          </a:p>
          <a:p>
            <a:pPr marL="285750" indent="-285750">
              <a:buFont typeface="Wingdings" panose="05000000000000000000" pitchFamily="2" charset="2"/>
              <a:buChar char="Ø"/>
            </a:pPr>
            <a:r>
              <a:rPr lang="en-US" sz="1000" dirty="0">
                <a:latin typeface="Times New Roman" panose="02020603050405020304" pitchFamily="18" charset="0"/>
                <a:cs typeface="Times New Roman" panose="02020603050405020304" pitchFamily="18" charset="0"/>
              </a:rPr>
              <a:t>How to develop small unit PRT plan (leg tuck)</a:t>
            </a:r>
          </a:p>
          <a:p>
            <a:pPr marL="285750" indent="-285750">
              <a:buFont typeface="Wingdings" panose="05000000000000000000" pitchFamily="2" charset="2"/>
              <a:buChar char="Ø"/>
            </a:pPr>
            <a:r>
              <a:rPr lang="en-US" sz="1000" dirty="0">
                <a:latin typeface="Times New Roman" panose="02020603050405020304" pitchFamily="18" charset="0"/>
                <a:cs typeface="Times New Roman" panose="02020603050405020304" pitchFamily="18" charset="0"/>
              </a:rPr>
              <a:t>Purpose Leg Tuck event</a:t>
            </a:r>
          </a:p>
          <a:p>
            <a:pPr marL="285750" indent="-285750">
              <a:buFont typeface="Wingdings" panose="05000000000000000000" pitchFamily="2" charset="2"/>
              <a:buChar char="Ø"/>
            </a:pPr>
            <a:r>
              <a:rPr lang="en-US" sz="1000" dirty="0">
                <a:latin typeface="Times New Roman" panose="02020603050405020304" pitchFamily="18" charset="0"/>
                <a:cs typeface="Times New Roman" panose="02020603050405020304" pitchFamily="18" charset="0"/>
              </a:rPr>
              <a:t>Leg Tuck exercise</a:t>
            </a:r>
          </a:p>
          <a:p>
            <a:pPr marL="285750" indent="-285750">
              <a:buFont typeface="Wingdings" panose="05000000000000000000" pitchFamily="2" charset="2"/>
              <a:buChar char="Ø"/>
            </a:pPr>
            <a:r>
              <a:rPr lang="en-US" sz="1000" dirty="0">
                <a:latin typeface="Times New Roman" panose="02020603050405020304" pitchFamily="18" charset="0"/>
                <a:cs typeface="Times New Roman" panose="02020603050405020304" pitchFamily="18" charset="0"/>
              </a:rPr>
              <a:t>Bent Leg Raise exercise</a:t>
            </a:r>
          </a:p>
          <a:p>
            <a:pPr marL="285750" indent="-285750">
              <a:buFont typeface="Wingdings" panose="05000000000000000000" pitchFamily="2" charset="2"/>
              <a:buChar char="Ø"/>
            </a:pPr>
            <a:r>
              <a:rPr lang="en-US" sz="1000" dirty="0">
                <a:latin typeface="Times New Roman" panose="02020603050405020304" pitchFamily="18" charset="0"/>
                <a:cs typeface="Times New Roman" panose="02020603050405020304" pitchFamily="18" charset="0"/>
              </a:rPr>
              <a:t>Leg Tuck and Twist exercise</a:t>
            </a:r>
          </a:p>
          <a:p>
            <a:pPr marL="285750" indent="-285750">
              <a:buFont typeface="Wingdings" panose="05000000000000000000" pitchFamily="2" charset="2"/>
              <a:buChar char="Ø"/>
            </a:pPr>
            <a:r>
              <a:rPr lang="en-US" sz="1000" dirty="0">
                <a:latin typeface="Times New Roman" panose="02020603050405020304" pitchFamily="18" charset="0"/>
                <a:cs typeface="Times New Roman" panose="02020603050405020304" pitchFamily="18" charset="0"/>
              </a:rPr>
              <a:t>Alternating Grip Pull execution</a:t>
            </a:r>
          </a:p>
          <a:p>
            <a:endParaRPr lang="en-US" sz="1000" dirty="0">
              <a:latin typeface="Times New Roman" panose="02020603050405020304" pitchFamily="18" charset="0"/>
              <a:cs typeface="Times New Roman" panose="02020603050405020304" pitchFamily="18" charset="0"/>
            </a:endParaRPr>
          </a:p>
        </p:txBody>
      </p:sp>
      <p:sp>
        <p:nvSpPr>
          <p:cNvPr id="32" name="TextBox 31">
            <a:extLst>
              <a:ext uri="{FF2B5EF4-FFF2-40B4-BE49-F238E27FC236}">
                <a16:creationId xmlns:a16="http://schemas.microsoft.com/office/drawing/2014/main" id="{5735F279-A26A-4AA8-9247-52AEDBFD1069}"/>
              </a:ext>
            </a:extLst>
          </p:cNvPr>
          <p:cNvSpPr txBox="1"/>
          <p:nvPr/>
        </p:nvSpPr>
        <p:spPr>
          <a:xfrm>
            <a:off x="3680943" y="3052910"/>
            <a:ext cx="1368082" cy="3631763"/>
          </a:xfrm>
          <a:prstGeom prst="rect">
            <a:avLst/>
          </a:prstGeom>
          <a:noFill/>
        </p:spPr>
        <p:txBody>
          <a:bodyPr wrap="square" rtlCol="0">
            <a:spAutoFit/>
          </a:bodyPr>
          <a:lstStyle/>
          <a:p>
            <a:pPr marL="285750" indent="-285750">
              <a:buFont typeface="Wingdings" panose="05000000000000000000" pitchFamily="2" charset="2"/>
              <a:buChar char="Ø"/>
            </a:pPr>
            <a:r>
              <a:rPr lang="en-US" sz="1000" dirty="0">
                <a:latin typeface="Times New Roman" panose="02020603050405020304" pitchFamily="18" charset="0"/>
                <a:cs typeface="Times New Roman" panose="02020603050405020304" pitchFamily="18" charset="0"/>
              </a:rPr>
              <a:t>Leg Tuck exercise demonstration</a:t>
            </a:r>
          </a:p>
          <a:p>
            <a:pPr marL="285750" indent="-285750">
              <a:buFont typeface="Wingdings" panose="05000000000000000000" pitchFamily="2" charset="2"/>
              <a:buChar char="Ø"/>
            </a:pPr>
            <a:r>
              <a:rPr lang="en-US" sz="1000" dirty="0">
                <a:latin typeface="Times New Roman" panose="02020603050405020304" pitchFamily="18" charset="0"/>
                <a:cs typeface="Times New Roman" panose="02020603050405020304" pitchFamily="18" charset="0"/>
              </a:rPr>
              <a:t>Bent Leg Raise exercise demonstration</a:t>
            </a:r>
          </a:p>
          <a:p>
            <a:pPr marL="285750" indent="-285750">
              <a:buFont typeface="Wingdings" panose="05000000000000000000" pitchFamily="2" charset="2"/>
              <a:buChar char="Ø"/>
            </a:pPr>
            <a:r>
              <a:rPr lang="en-US" sz="1000" dirty="0">
                <a:latin typeface="Times New Roman" panose="02020603050405020304" pitchFamily="18" charset="0"/>
                <a:cs typeface="Times New Roman" panose="02020603050405020304" pitchFamily="18" charset="0"/>
              </a:rPr>
              <a:t>Leg Tuck and Twist exercise demonstration</a:t>
            </a:r>
          </a:p>
          <a:p>
            <a:pPr marL="285750" indent="-285750">
              <a:buFont typeface="Wingdings" panose="05000000000000000000" pitchFamily="2" charset="2"/>
              <a:buChar char="Ø"/>
            </a:pPr>
            <a:r>
              <a:rPr lang="en-US" sz="1000" dirty="0">
                <a:latin typeface="Times New Roman" panose="02020603050405020304" pitchFamily="18" charset="0"/>
                <a:cs typeface="Times New Roman" panose="02020603050405020304" pitchFamily="18" charset="0"/>
              </a:rPr>
              <a:t>Alternating Grip Pull exercise demonstration</a:t>
            </a:r>
          </a:p>
          <a:p>
            <a:pPr marL="285750" indent="-285750">
              <a:buFont typeface="Wingdings" panose="05000000000000000000" pitchFamily="2" charset="2"/>
              <a:buChar char="Ø"/>
            </a:pPr>
            <a:r>
              <a:rPr lang="en-US" sz="1000" dirty="0">
                <a:latin typeface="Times New Roman" panose="02020603050405020304" pitchFamily="18" charset="0"/>
                <a:cs typeface="Times New Roman" panose="02020603050405020304" pitchFamily="18" charset="0"/>
              </a:rPr>
              <a:t>Students execute practice on the leg tuck, bent leg raise, leg tuck and twist, alternating grip pull</a:t>
            </a:r>
          </a:p>
          <a:p>
            <a:pPr marL="285750" indent="-285750">
              <a:buFont typeface="Wingdings" panose="05000000000000000000" pitchFamily="2" charset="2"/>
              <a:buChar char="Ø"/>
            </a:pPr>
            <a:r>
              <a:rPr lang="en-US" sz="1000" dirty="0">
                <a:latin typeface="Times New Roman" panose="02020603050405020304" pitchFamily="18" charset="0"/>
                <a:cs typeface="Times New Roman" panose="02020603050405020304" pitchFamily="18" charset="0"/>
              </a:rPr>
              <a:t>Individual knowledge reflection</a:t>
            </a:r>
          </a:p>
          <a:p>
            <a:endParaRPr lang="en-US" sz="1000" dirty="0">
              <a:latin typeface="Times New Roman" panose="02020603050405020304" pitchFamily="18" charset="0"/>
              <a:cs typeface="Times New Roman" panose="02020603050405020304" pitchFamily="18" charset="0"/>
            </a:endParaRPr>
          </a:p>
        </p:txBody>
      </p:sp>
      <p:sp>
        <p:nvSpPr>
          <p:cNvPr id="33" name="TextBox 32">
            <a:extLst>
              <a:ext uri="{FF2B5EF4-FFF2-40B4-BE49-F238E27FC236}">
                <a16:creationId xmlns:a16="http://schemas.microsoft.com/office/drawing/2014/main" id="{079CCF3F-1CBB-4338-AD34-A16F03D31AEA}"/>
              </a:ext>
            </a:extLst>
          </p:cNvPr>
          <p:cNvSpPr txBox="1"/>
          <p:nvPr/>
        </p:nvSpPr>
        <p:spPr>
          <a:xfrm>
            <a:off x="5110080" y="3050491"/>
            <a:ext cx="1368082" cy="3170099"/>
          </a:xfrm>
          <a:prstGeom prst="rect">
            <a:avLst/>
          </a:prstGeom>
          <a:noFill/>
        </p:spPr>
        <p:txBody>
          <a:bodyPr wrap="square" rtlCol="0">
            <a:spAutoFit/>
          </a:bodyPr>
          <a:lstStyle/>
          <a:p>
            <a:pPr marL="285750" indent="-285750">
              <a:buFont typeface="Wingdings" panose="05000000000000000000" pitchFamily="2" charset="2"/>
              <a:buChar char="Ø"/>
            </a:pPr>
            <a:r>
              <a:rPr lang="en-US" sz="1000" dirty="0">
                <a:latin typeface="Times New Roman" panose="02020603050405020304" pitchFamily="18" charset="0"/>
                <a:cs typeface="Times New Roman" panose="02020603050405020304" pitchFamily="18" charset="0"/>
              </a:rPr>
              <a:t>Develop &amp; Execute a two-day PRT plan.</a:t>
            </a:r>
          </a:p>
          <a:p>
            <a:pPr marL="285750" indent="-285750">
              <a:buFont typeface="Wingdings" panose="05000000000000000000" pitchFamily="2" charset="2"/>
              <a:buChar char="Ø"/>
            </a:pPr>
            <a:r>
              <a:rPr lang="en-US" sz="1000" dirty="0">
                <a:latin typeface="Times New Roman" panose="02020603050405020304" pitchFamily="18" charset="0"/>
                <a:cs typeface="Times New Roman" panose="02020603050405020304" pitchFamily="18" charset="0"/>
              </a:rPr>
              <a:t>Leg Tuck exercise unit implementation</a:t>
            </a:r>
          </a:p>
          <a:p>
            <a:pPr marL="285750" indent="-285750">
              <a:buFont typeface="Wingdings" panose="05000000000000000000" pitchFamily="2" charset="2"/>
              <a:buChar char="Ø"/>
            </a:pPr>
            <a:r>
              <a:rPr lang="en-US" sz="1000" dirty="0">
                <a:latin typeface="Times New Roman" panose="02020603050405020304" pitchFamily="18" charset="0"/>
                <a:cs typeface="Times New Roman" panose="02020603050405020304" pitchFamily="18" charset="0"/>
              </a:rPr>
              <a:t>Bent Leg Raise exercise unit implementation</a:t>
            </a:r>
          </a:p>
          <a:p>
            <a:pPr marL="285750" indent="-285750">
              <a:buFont typeface="Wingdings" panose="05000000000000000000" pitchFamily="2" charset="2"/>
              <a:buChar char="Ø"/>
            </a:pPr>
            <a:r>
              <a:rPr lang="en-US" sz="1000" dirty="0">
                <a:latin typeface="Times New Roman" panose="02020603050405020304" pitchFamily="18" charset="0"/>
                <a:cs typeface="Times New Roman" panose="02020603050405020304" pitchFamily="18" charset="0"/>
              </a:rPr>
              <a:t>Leg Tuck and Twist exercise unit implementation</a:t>
            </a:r>
          </a:p>
          <a:p>
            <a:pPr marL="285750" indent="-285750">
              <a:buFont typeface="Wingdings" panose="05000000000000000000" pitchFamily="2" charset="2"/>
              <a:buChar char="Ø"/>
            </a:pPr>
            <a:r>
              <a:rPr lang="en-US" sz="1000" dirty="0">
                <a:latin typeface="Times New Roman" panose="02020603050405020304" pitchFamily="18" charset="0"/>
                <a:cs typeface="Times New Roman" panose="02020603050405020304" pitchFamily="18" charset="0"/>
              </a:rPr>
              <a:t>Alternating Grip Pull exercise unit implementation</a:t>
            </a:r>
          </a:p>
          <a:p>
            <a:pPr marL="285750" indent="-285750">
              <a:buFont typeface="Wingdings" panose="05000000000000000000" pitchFamily="2" charset="2"/>
              <a:buChar char="Ø"/>
            </a:pPr>
            <a:r>
              <a:rPr lang="en-US" sz="1000" dirty="0">
                <a:latin typeface="Times New Roman" panose="02020603050405020304" pitchFamily="18" charset="0"/>
                <a:cs typeface="Times New Roman" panose="02020603050405020304" pitchFamily="18" charset="0"/>
              </a:rPr>
              <a:t>Individual knowledge reflection</a:t>
            </a:r>
          </a:p>
          <a:p>
            <a:endParaRPr lang="en-US" sz="1000" dirty="0">
              <a:latin typeface="Times New Roman" panose="02020603050405020304" pitchFamily="18" charset="0"/>
              <a:cs typeface="Times New Roman" panose="02020603050405020304" pitchFamily="18" charset="0"/>
            </a:endParaRPr>
          </a:p>
        </p:txBody>
      </p:sp>
      <p:sp>
        <p:nvSpPr>
          <p:cNvPr id="34" name="TextBox 33">
            <a:extLst>
              <a:ext uri="{FF2B5EF4-FFF2-40B4-BE49-F238E27FC236}">
                <a16:creationId xmlns:a16="http://schemas.microsoft.com/office/drawing/2014/main" id="{E07C360F-7CF8-423F-8EAC-608FC617DE55}"/>
              </a:ext>
            </a:extLst>
          </p:cNvPr>
          <p:cNvSpPr txBox="1"/>
          <p:nvPr/>
        </p:nvSpPr>
        <p:spPr>
          <a:xfrm>
            <a:off x="6531985" y="3131947"/>
            <a:ext cx="1368082" cy="1785104"/>
          </a:xfrm>
          <a:prstGeom prst="rect">
            <a:avLst/>
          </a:prstGeom>
          <a:noFill/>
        </p:spPr>
        <p:txBody>
          <a:bodyPr wrap="square" rtlCol="0">
            <a:spAutoFit/>
          </a:bodyPr>
          <a:lstStyle/>
          <a:p>
            <a:pPr marL="285750" indent="-285750">
              <a:buFont typeface="Wingdings" panose="05000000000000000000" pitchFamily="2" charset="2"/>
              <a:buChar char="Ø"/>
            </a:pPr>
            <a:r>
              <a:rPr lang="en-US" sz="1000" dirty="0">
                <a:latin typeface="Times New Roman" panose="02020603050405020304" pitchFamily="18" charset="0"/>
                <a:cs typeface="Times New Roman" panose="02020603050405020304" pitchFamily="18" charset="0"/>
              </a:rPr>
              <a:t>Written Post Test</a:t>
            </a:r>
          </a:p>
          <a:p>
            <a:pPr marL="285750" indent="-285750">
              <a:buFont typeface="Wingdings" panose="05000000000000000000" pitchFamily="2" charset="2"/>
              <a:buChar char="Ø"/>
            </a:pPr>
            <a:r>
              <a:rPr lang="en-US" sz="1000" dirty="0">
                <a:latin typeface="Times New Roman" panose="02020603050405020304" pitchFamily="18" charset="0"/>
                <a:cs typeface="Times New Roman" panose="02020603050405020304" pitchFamily="18" charset="0"/>
              </a:rPr>
              <a:t>Leg Tuck and Twist Event Evaluation</a:t>
            </a:r>
          </a:p>
          <a:p>
            <a:pPr marL="285750" indent="-285750">
              <a:buFont typeface="Wingdings" panose="05000000000000000000" pitchFamily="2" charset="2"/>
              <a:buChar char="Ø"/>
            </a:pPr>
            <a:r>
              <a:rPr lang="en-US" sz="1000" dirty="0">
                <a:latin typeface="Times New Roman" panose="02020603050405020304" pitchFamily="18" charset="0"/>
                <a:cs typeface="Times New Roman" panose="02020603050405020304" pitchFamily="18" charset="0"/>
              </a:rPr>
              <a:t>End of course assessment </a:t>
            </a:r>
          </a:p>
          <a:p>
            <a:pPr marL="285750" indent="-285750">
              <a:buFont typeface="Wingdings" panose="05000000000000000000" pitchFamily="2" charset="2"/>
              <a:buChar char="Ø"/>
            </a:pPr>
            <a:r>
              <a:rPr lang="en-US" sz="1000" dirty="0">
                <a:latin typeface="Times New Roman" panose="02020603050405020304" pitchFamily="18" charset="0"/>
                <a:cs typeface="Times New Roman" panose="02020603050405020304" pitchFamily="18" charset="0"/>
              </a:rPr>
              <a:t>Turn-in course materials</a:t>
            </a:r>
          </a:p>
          <a:p>
            <a:pPr marL="285750" indent="-285750">
              <a:buFont typeface="Wingdings" panose="05000000000000000000" pitchFamily="2" charset="2"/>
              <a:buChar char="Ø"/>
            </a:pPr>
            <a:r>
              <a:rPr lang="en-US" sz="1000" dirty="0">
                <a:latin typeface="Times New Roman" panose="02020603050405020304" pitchFamily="18" charset="0"/>
                <a:cs typeface="Times New Roman" panose="02020603050405020304" pitchFamily="18" charset="0"/>
              </a:rPr>
              <a:t>Certificate Presentations</a:t>
            </a:r>
          </a:p>
          <a:p>
            <a:endParaRPr lang="en-US" sz="1000" dirty="0">
              <a:latin typeface="Times New Roman" panose="02020603050405020304" pitchFamily="18" charset="0"/>
              <a:cs typeface="Times New Roman" panose="02020603050405020304" pitchFamily="18" charset="0"/>
            </a:endParaRPr>
          </a:p>
        </p:txBody>
      </p:sp>
      <p:sp>
        <p:nvSpPr>
          <p:cNvPr id="35" name="Rectangle 34">
            <a:extLst>
              <a:ext uri="{FF2B5EF4-FFF2-40B4-BE49-F238E27FC236}">
                <a16:creationId xmlns:a16="http://schemas.microsoft.com/office/drawing/2014/main" id="{DB77E49A-365F-41C1-B51B-6D87704C993C}"/>
              </a:ext>
            </a:extLst>
          </p:cNvPr>
          <p:cNvSpPr/>
          <p:nvPr/>
        </p:nvSpPr>
        <p:spPr>
          <a:xfrm>
            <a:off x="1515137" y="-122109"/>
            <a:ext cx="6113725" cy="646331"/>
          </a:xfrm>
          <a:prstGeom prst="rect">
            <a:avLst/>
          </a:prstGeom>
          <a:noFill/>
        </p:spPr>
        <p:txBody>
          <a:bodyPr wrap="none" lIns="91440" tIns="45720" rIns="91440" bIns="45720">
            <a:spAutoFit/>
          </a:bodyPr>
          <a:lstStyle/>
          <a:p>
            <a:pPr algn="ctr"/>
            <a:r>
              <a:rPr lang="en-US" sz="3600" b="0" cap="none" spc="0" dirty="0">
                <a:ln w="0"/>
                <a:solidFill>
                  <a:schemeClr val="tx1"/>
                </a:solidFill>
                <a:effectLst>
                  <a:outerShdw blurRad="38100" dist="19050" dir="2700000" algn="tl" rotWithShape="0">
                    <a:schemeClr val="dk1">
                      <a:alpha val="40000"/>
                    </a:schemeClr>
                  </a:outerShdw>
                </a:effectLst>
              </a:rPr>
              <a:t>Instructional Unit </a:t>
            </a:r>
            <a:r>
              <a:rPr lang="en-US" sz="3600" dirty="0">
                <a:ln w="0"/>
                <a:effectLst>
                  <a:outerShdw blurRad="38100" dist="19050" dir="2700000" algn="tl" rotWithShape="0">
                    <a:schemeClr val="dk1">
                      <a:alpha val="40000"/>
                    </a:schemeClr>
                  </a:outerShdw>
                </a:effectLst>
              </a:rPr>
              <a:t>Flow Diagram</a:t>
            </a:r>
            <a:endParaRPr lang="en-US" sz="3600" b="0" cap="none" spc="0" dirty="0">
              <a:ln w="0"/>
              <a:solidFill>
                <a:schemeClr val="tx1"/>
              </a:solidFill>
              <a:effectLst>
                <a:outerShdw blurRad="38100" dist="19050" dir="2700000" algn="tl" rotWithShape="0">
                  <a:schemeClr val="dk1">
                    <a:alpha val="40000"/>
                  </a:schemeClr>
                </a:outerShdw>
              </a:effectLst>
            </a:endParaRPr>
          </a:p>
        </p:txBody>
      </p:sp>
    </p:spTree>
    <p:custDataLst>
      <p:tags r:id="rId1"/>
    </p:custDataLst>
    <p:extLst>
      <p:ext uri="{BB962C8B-B14F-4D97-AF65-F5344CB8AC3E}">
        <p14:creationId xmlns:p14="http://schemas.microsoft.com/office/powerpoint/2010/main" val="146877464"/>
      </p:ext>
    </p:extLst>
  </p:cSld>
  <p:clrMapOvr>
    <a:masterClrMapping/>
  </p:clrMapOvr>
  <mc:AlternateContent xmlns:mc="http://schemas.openxmlformats.org/markup-compatibility/2006" xmlns:p14="http://schemas.microsoft.com/office/powerpoint/2010/main">
    <mc:Choice Requires="p14">
      <p:transition spd="slow" p14:dur="2000" advTm="109792"/>
    </mc:Choice>
    <mc:Fallback xmlns="">
      <p:transition spd="slow" advTm="109792"/>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999697919"/>
              </p:ext>
            </p:extLst>
          </p:nvPr>
        </p:nvGraphicFramePr>
        <p:xfrm>
          <a:off x="253284" y="65024"/>
          <a:ext cx="8637432" cy="6441126"/>
        </p:xfrm>
        <a:graphic>
          <a:graphicData uri="http://schemas.openxmlformats.org/drawingml/2006/table">
            <a:tbl>
              <a:tblPr firstRow="1" bandRow="1">
                <a:tableStyleId>{5C22544A-7EE6-4342-B048-85BDC9FD1C3A}</a:tableStyleId>
              </a:tblPr>
              <a:tblGrid>
                <a:gridCol w="4318716">
                  <a:extLst>
                    <a:ext uri="{9D8B030D-6E8A-4147-A177-3AD203B41FA5}">
                      <a16:colId xmlns:a16="http://schemas.microsoft.com/office/drawing/2014/main" val="20000"/>
                    </a:ext>
                  </a:extLst>
                </a:gridCol>
                <a:gridCol w="4318716">
                  <a:extLst>
                    <a:ext uri="{9D8B030D-6E8A-4147-A177-3AD203B41FA5}">
                      <a16:colId xmlns:a16="http://schemas.microsoft.com/office/drawing/2014/main" val="20001"/>
                    </a:ext>
                  </a:extLst>
                </a:gridCol>
              </a:tblGrid>
              <a:tr h="436263">
                <a:tc gridSpan="2">
                  <a:txBody>
                    <a:bodyPr/>
                    <a:lstStyle/>
                    <a:p>
                      <a:r>
                        <a:rPr lang="en-US" sz="1200" dirty="0">
                          <a:solidFill>
                            <a:schemeClr val="tx1"/>
                          </a:solidFill>
                          <a:latin typeface="Times New Roman" panose="02020603050405020304" pitchFamily="18" charset="0"/>
                          <a:cs typeface="Times New Roman" panose="02020603050405020304" pitchFamily="18" charset="0"/>
                        </a:rPr>
                        <a:t>Unit Title: </a:t>
                      </a:r>
                      <a:r>
                        <a:rPr lang="en-US" sz="1200" b="0" dirty="0">
                          <a:solidFill>
                            <a:schemeClr val="tx1"/>
                          </a:solidFill>
                          <a:latin typeface="Times New Roman" panose="02020603050405020304" pitchFamily="18" charset="0"/>
                          <a:cs typeface="Times New Roman" panose="02020603050405020304" pitchFamily="18" charset="0"/>
                        </a:rPr>
                        <a:t>The ACFT Leg Tuck Event</a:t>
                      </a:r>
                      <a:endParaRPr lang="en-US" sz="1200" b="0" dirty="0">
                        <a:solidFill>
                          <a:schemeClr val="accent1">
                            <a:lumMod val="75000"/>
                          </a:schemeClr>
                        </a:solidFill>
                        <a:latin typeface="Times New Roman" panose="02020603050405020304" pitchFamily="18" charset="0"/>
                        <a:cs typeface="Times New Roman" panose="02020603050405020304" pitchFamily="18" charset="0"/>
                      </a:endParaRPr>
                    </a:p>
                    <a:p>
                      <a:pPr>
                        <a:tabLst>
                          <a:tab pos="6683375" algn="l"/>
                        </a:tabLst>
                      </a:pPr>
                      <a:r>
                        <a:rPr lang="en-US" sz="1200" dirty="0">
                          <a:solidFill>
                            <a:schemeClr val="tx1"/>
                          </a:solidFill>
                          <a:latin typeface="Times New Roman" panose="02020603050405020304" pitchFamily="18" charset="0"/>
                          <a:cs typeface="Times New Roman" panose="02020603050405020304" pitchFamily="18" charset="0"/>
                        </a:rPr>
                        <a:t>Activity Title:</a:t>
                      </a:r>
                      <a:r>
                        <a:rPr lang="en-US" sz="1200" b="0" dirty="0">
                          <a:solidFill>
                            <a:schemeClr val="tx1"/>
                          </a:solidFill>
                          <a:latin typeface="Times New Roman" panose="02020603050405020304" pitchFamily="18" charset="0"/>
                          <a:cs typeface="Times New Roman" panose="02020603050405020304" pitchFamily="18" charset="0"/>
                        </a:rPr>
                        <a:t> Introduction                                                                                                                                 </a:t>
                      </a:r>
                      <a:r>
                        <a:rPr lang="en-US" sz="1200" baseline="0" dirty="0">
                          <a:solidFill>
                            <a:schemeClr val="tx1"/>
                          </a:solidFill>
                          <a:latin typeface="Times New Roman" panose="02020603050405020304" pitchFamily="18" charset="0"/>
                          <a:cs typeface="Times New Roman" panose="02020603050405020304" pitchFamily="18" charset="0"/>
                        </a:rPr>
                        <a:t>Estimated Time:</a:t>
                      </a:r>
                      <a:r>
                        <a:rPr lang="en-US" sz="1200" baseline="0" dirty="0">
                          <a:solidFill>
                            <a:schemeClr val="accent1">
                              <a:lumMod val="75000"/>
                            </a:schemeClr>
                          </a:solidFill>
                          <a:latin typeface="Times New Roman" panose="02020603050405020304" pitchFamily="18" charset="0"/>
                          <a:cs typeface="Times New Roman" panose="02020603050405020304" pitchFamily="18" charset="0"/>
                        </a:rPr>
                        <a:t> </a:t>
                      </a:r>
                      <a:r>
                        <a:rPr lang="en-US" sz="1200" b="0" baseline="0" dirty="0">
                          <a:solidFill>
                            <a:schemeClr val="tx1"/>
                          </a:solidFill>
                          <a:latin typeface="Times New Roman" panose="02020603050405020304" pitchFamily="18" charset="0"/>
                          <a:cs typeface="Times New Roman" panose="02020603050405020304" pitchFamily="18" charset="0"/>
                        </a:rPr>
                        <a:t>15 Minutes</a:t>
                      </a:r>
                      <a:endParaRPr lang="en-US" sz="1200" b="0" dirty="0">
                        <a:solidFill>
                          <a:schemeClr val="tx1"/>
                        </a:solidFill>
                        <a:latin typeface="Times New Roman" panose="02020603050405020304" pitchFamily="18" charset="0"/>
                        <a:cs typeface="Times New Roman" panose="02020603050405020304" pitchFamily="18" charset="0"/>
                      </a:endParaRPr>
                    </a:p>
                  </a:txBody>
                  <a:tcPr>
                    <a:lnL w="38100" cap="flat" cmpd="sng" algn="ctr">
                      <a:solidFill>
                        <a:srgbClr val="0000CC"/>
                      </a:solidFill>
                      <a:prstDash val="solid"/>
                      <a:round/>
                      <a:headEnd type="none" w="med" len="med"/>
                      <a:tailEnd type="none" w="med" len="med"/>
                    </a:lnL>
                    <a:lnR w="38100" cap="flat" cmpd="sng" algn="ctr">
                      <a:solidFill>
                        <a:srgbClr val="0000CC"/>
                      </a:solidFill>
                      <a:prstDash val="solid"/>
                      <a:round/>
                      <a:headEnd type="none" w="med" len="med"/>
                      <a:tailEnd type="none" w="med" len="med"/>
                    </a:lnR>
                    <a:lnT w="38100" cap="flat" cmpd="sng" algn="ctr">
                      <a:solidFill>
                        <a:srgbClr val="0000CC"/>
                      </a:solidFill>
                      <a:prstDash val="solid"/>
                      <a:round/>
                      <a:headEnd type="none" w="med" len="med"/>
                      <a:tailEnd type="none" w="med" len="med"/>
                    </a:lnT>
                    <a:lnB w="38100" cap="flat" cmpd="sng" algn="ctr">
                      <a:solidFill>
                        <a:srgbClr val="0000CC"/>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116832">
                <a:tc rowSpan="3">
                  <a:txBody>
                    <a:bodyPr/>
                    <a:lstStyle/>
                    <a:p>
                      <a:endParaRPr lang="en-US" sz="1200" dirty="0">
                        <a:solidFill>
                          <a:schemeClr val="tx1"/>
                        </a:solidFill>
                        <a:latin typeface="+mn-lt"/>
                        <a:cs typeface="Times New Roman" panose="02020603050405020304" pitchFamily="18" charset="0"/>
                      </a:endParaRPr>
                    </a:p>
                    <a:p>
                      <a:endParaRPr lang="en-US" sz="1200" dirty="0">
                        <a:solidFill>
                          <a:schemeClr val="tx1"/>
                        </a:solidFill>
                        <a:latin typeface="+mn-lt"/>
                        <a:cs typeface="Times New Roman" panose="02020603050405020304" pitchFamily="18" charset="0"/>
                      </a:endParaRPr>
                    </a:p>
                    <a:p>
                      <a:endParaRPr lang="en-US" sz="1200" dirty="0">
                        <a:solidFill>
                          <a:schemeClr val="tx1"/>
                        </a:solidFill>
                        <a:latin typeface="+mn-lt"/>
                        <a:cs typeface="Times New Roman" panose="02020603050405020304" pitchFamily="18" charset="0"/>
                      </a:endParaRPr>
                    </a:p>
                    <a:p>
                      <a:endParaRPr lang="en-US" sz="1200" dirty="0">
                        <a:solidFill>
                          <a:schemeClr val="tx1"/>
                        </a:solidFill>
                        <a:latin typeface="+mn-lt"/>
                        <a:cs typeface="Times New Roman" panose="02020603050405020304" pitchFamily="18" charset="0"/>
                      </a:endParaRPr>
                    </a:p>
                    <a:p>
                      <a:endParaRPr lang="en-US" sz="1200" dirty="0">
                        <a:solidFill>
                          <a:schemeClr val="tx1"/>
                        </a:solidFill>
                        <a:latin typeface="+mn-lt"/>
                        <a:cs typeface="Times New Roman" panose="02020603050405020304" pitchFamily="18" charset="0"/>
                      </a:endParaRPr>
                    </a:p>
                    <a:p>
                      <a:endParaRPr lang="en-US" sz="1200" dirty="0">
                        <a:solidFill>
                          <a:schemeClr val="tx1"/>
                        </a:solidFill>
                        <a:latin typeface="+mn-lt"/>
                        <a:cs typeface="Times New Roman" panose="02020603050405020304" pitchFamily="18" charset="0"/>
                      </a:endParaRPr>
                    </a:p>
                    <a:p>
                      <a:endParaRPr lang="en-US" sz="1200" dirty="0">
                        <a:solidFill>
                          <a:schemeClr val="tx1"/>
                        </a:solidFill>
                        <a:latin typeface="+mn-lt"/>
                        <a:cs typeface="Times New Roman" panose="02020603050405020304" pitchFamily="18" charset="0"/>
                      </a:endParaRPr>
                    </a:p>
                    <a:p>
                      <a:endParaRPr lang="en-US" sz="1200" dirty="0">
                        <a:solidFill>
                          <a:schemeClr val="tx1"/>
                        </a:solidFill>
                        <a:latin typeface="+mn-lt"/>
                        <a:cs typeface="Times New Roman" panose="02020603050405020304" pitchFamily="18" charset="0"/>
                      </a:endParaRPr>
                    </a:p>
                    <a:p>
                      <a:endParaRPr lang="en-US" sz="1200" dirty="0">
                        <a:solidFill>
                          <a:schemeClr val="tx1"/>
                        </a:solidFill>
                        <a:latin typeface="+mn-lt"/>
                        <a:cs typeface="Times New Roman" panose="02020603050405020304" pitchFamily="18" charset="0"/>
                      </a:endParaRPr>
                    </a:p>
                    <a:p>
                      <a:endParaRPr lang="en-US" sz="1200" dirty="0">
                        <a:solidFill>
                          <a:schemeClr val="tx1"/>
                        </a:solidFill>
                        <a:latin typeface="+mn-lt"/>
                        <a:cs typeface="Times New Roman" panose="02020603050405020304" pitchFamily="18" charset="0"/>
                      </a:endParaRPr>
                    </a:p>
                    <a:p>
                      <a:endParaRPr lang="en-US" sz="1200" dirty="0">
                        <a:solidFill>
                          <a:schemeClr val="tx1"/>
                        </a:solidFill>
                        <a:latin typeface="+mn-lt"/>
                        <a:cs typeface="Times New Roman" panose="02020603050405020304" pitchFamily="18" charset="0"/>
                      </a:endParaRPr>
                    </a:p>
                    <a:p>
                      <a:endParaRPr lang="en-US" sz="1200" dirty="0">
                        <a:solidFill>
                          <a:schemeClr val="tx1"/>
                        </a:solidFill>
                        <a:latin typeface="+mn-lt"/>
                        <a:cs typeface="Times New Roman" panose="02020603050405020304" pitchFamily="18" charset="0"/>
                      </a:endParaRPr>
                    </a:p>
                  </a:txBody>
                  <a:tcPr>
                    <a:lnL w="38100" cap="flat" cmpd="sng" algn="ctr">
                      <a:solidFill>
                        <a:srgbClr val="0000CC"/>
                      </a:solidFill>
                      <a:prstDash val="solid"/>
                      <a:round/>
                      <a:headEnd type="none" w="med" len="med"/>
                      <a:tailEnd type="none" w="med" len="med"/>
                    </a:lnL>
                    <a:lnR w="38100" cap="flat" cmpd="sng" algn="ctr">
                      <a:solidFill>
                        <a:srgbClr val="0000CC"/>
                      </a:solidFill>
                      <a:prstDash val="solid"/>
                      <a:round/>
                      <a:headEnd type="none" w="med" len="med"/>
                      <a:tailEnd type="none" w="med" len="med"/>
                    </a:lnR>
                    <a:lnT w="38100" cap="flat" cmpd="sng" algn="ctr">
                      <a:solidFill>
                        <a:srgbClr val="0000CC"/>
                      </a:solidFill>
                      <a:prstDash val="solid"/>
                      <a:round/>
                      <a:headEnd type="none" w="med" len="med"/>
                      <a:tailEnd type="none" w="med" len="med"/>
                    </a:lnT>
                    <a:lnB w="38100" cap="flat" cmpd="sng" algn="ctr">
                      <a:solidFill>
                        <a:srgbClr val="0000CC"/>
                      </a:solidFill>
                      <a:prstDash val="solid"/>
                      <a:round/>
                      <a:headEnd type="none" w="med" len="med"/>
                      <a:tailEnd type="none" w="med" len="med"/>
                    </a:lnB>
                    <a:noFill/>
                  </a:tcPr>
                </a:tc>
                <a:tc>
                  <a: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1200" b="1" dirty="0">
                          <a:solidFill>
                            <a:schemeClr val="tx1"/>
                          </a:solidFill>
                          <a:latin typeface="+mn-lt"/>
                          <a:cs typeface="Times New Roman" panose="02020603050405020304" pitchFamily="18" charset="0"/>
                        </a:rPr>
                        <a:t>Instructional Activity Description</a:t>
                      </a:r>
                    </a:p>
                    <a:p>
                      <a:pPr marL="285750" indent="-285750">
                        <a:buFont typeface="Arial" panose="020B0604020202020204" pitchFamily="34" charset="0"/>
                        <a:buChar char="•"/>
                      </a:pPr>
                      <a:r>
                        <a:rPr lang="en-US" sz="1100" dirty="0">
                          <a:latin typeface="Times New Roman" panose="02020603050405020304" pitchFamily="18" charset="0"/>
                          <a:cs typeface="Times New Roman" panose="02020603050405020304" pitchFamily="18" charset="0"/>
                        </a:rPr>
                        <a:t>Course Introductions</a:t>
                      </a:r>
                    </a:p>
                    <a:p>
                      <a:pPr marL="285750" indent="-285750">
                        <a:buFont typeface="Arial" panose="020B0604020202020204" pitchFamily="34" charset="0"/>
                        <a:buChar char="•"/>
                      </a:pPr>
                      <a:r>
                        <a:rPr lang="en-US" sz="1100" dirty="0">
                          <a:latin typeface="Times New Roman" panose="02020603050405020304" pitchFamily="18" charset="0"/>
                          <a:cs typeface="Times New Roman" panose="02020603050405020304" pitchFamily="18" charset="0"/>
                        </a:rPr>
                        <a:t>Course Overview</a:t>
                      </a:r>
                    </a:p>
                    <a:p>
                      <a:pPr marL="285750" indent="-285750">
                        <a:buFont typeface="Arial" panose="020B0604020202020204" pitchFamily="34" charset="0"/>
                        <a:buChar char="•"/>
                      </a:pPr>
                      <a:r>
                        <a:rPr lang="en-US" sz="1100" dirty="0">
                          <a:latin typeface="Times New Roman" panose="02020603050405020304" pitchFamily="18" charset="0"/>
                          <a:cs typeface="Times New Roman" panose="02020603050405020304" pitchFamily="18" charset="0"/>
                        </a:rPr>
                        <a:t>Issue Course Materials</a:t>
                      </a:r>
                    </a:p>
                    <a:p>
                      <a:pPr marL="285750" indent="-285750">
                        <a:buFont typeface="Arial" panose="020B0604020202020204" pitchFamily="34" charset="0"/>
                        <a:buChar char="•"/>
                      </a:pPr>
                      <a:r>
                        <a:rPr lang="en-US" sz="1100" dirty="0">
                          <a:latin typeface="Times New Roman" panose="02020603050405020304" pitchFamily="18" charset="0"/>
                          <a:cs typeface="Times New Roman" panose="02020603050405020304" pitchFamily="18" charset="0"/>
                        </a:rPr>
                        <a:t>Pre-Test</a:t>
                      </a:r>
                    </a:p>
                    <a:p>
                      <a:endParaRPr lang="en-US" sz="1200" b="1" dirty="0">
                        <a:solidFill>
                          <a:schemeClr val="tx1"/>
                        </a:solidFill>
                        <a:latin typeface="+mn-lt"/>
                        <a:cs typeface="Times New Roman" panose="02020603050405020304" pitchFamily="18" charset="0"/>
                      </a:endParaRPr>
                    </a:p>
                  </a:txBody>
                  <a:tcPr>
                    <a:lnL w="38100" cap="flat" cmpd="sng" algn="ctr">
                      <a:solidFill>
                        <a:srgbClr val="0000CC"/>
                      </a:solidFill>
                      <a:prstDash val="solid"/>
                      <a:round/>
                      <a:headEnd type="none" w="med" len="med"/>
                      <a:tailEnd type="none" w="med" len="med"/>
                    </a:lnL>
                    <a:lnR w="38100" cap="flat" cmpd="sng" algn="ctr">
                      <a:solidFill>
                        <a:srgbClr val="0000CC"/>
                      </a:solidFill>
                      <a:prstDash val="solid"/>
                      <a:round/>
                      <a:headEnd type="none" w="med" len="med"/>
                      <a:tailEnd type="none" w="med" len="med"/>
                    </a:lnR>
                    <a:lnT w="38100" cap="flat" cmpd="sng" algn="ctr">
                      <a:solidFill>
                        <a:srgbClr val="0000CC"/>
                      </a:solidFill>
                      <a:prstDash val="solid"/>
                      <a:round/>
                      <a:headEnd type="none" w="med" len="med"/>
                      <a:tailEnd type="none" w="med" len="med"/>
                    </a:lnT>
                    <a:lnB w="38100" cap="flat" cmpd="sng" algn="ctr">
                      <a:solidFill>
                        <a:srgbClr val="0000CC"/>
                      </a:solidFill>
                      <a:prstDash val="solid"/>
                      <a:round/>
                      <a:headEnd type="none" w="med" len="med"/>
                      <a:tailEnd type="none" w="med" len="med"/>
                    </a:lnB>
                    <a:noFill/>
                  </a:tcPr>
                </a:tc>
                <a:extLst>
                  <a:ext uri="{0D108BD9-81ED-4DB2-BD59-A6C34878D82A}">
                    <a16:rowId xmlns:a16="http://schemas.microsoft.com/office/drawing/2014/main" val="10001"/>
                  </a:ext>
                </a:extLst>
              </a:tr>
              <a:tr h="959778">
                <a:tc v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0000"/>
                        </a:lnSpc>
                      </a:pPr>
                      <a:r>
                        <a:rPr lang="en-US" sz="1200" b="1" dirty="0">
                          <a:solidFill>
                            <a:schemeClr val="tx1"/>
                          </a:solidFill>
                          <a:latin typeface="+mn-lt"/>
                          <a:cs typeface="Times New Roman" panose="02020603050405020304" pitchFamily="18" charset="0"/>
                        </a:rPr>
                        <a:t>Activity Deliverables/Outcomes: </a:t>
                      </a:r>
                    </a:p>
                    <a:p>
                      <a:pPr marL="171450" indent="-171450">
                        <a:buFont typeface="Arial" panose="020B0604020202020204" pitchFamily="34" charset="0"/>
                        <a:buChar char="•"/>
                      </a:pPr>
                      <a:r>
                        <a:rPr lang="en-US" sz="1100" b="0" dirty="0">
                          <a:solidFill>
                            <a:schemeClr val="tx1"/>
                          </a:solidFill>
                          <a:latin typeface="Times New Roman" panose="02020603050405020304" pitchFamily="18" charset="0"/>
                          <a:cs typeface="Times New Roman" panose="02020603050405020304" pitchFamily="18" charset="0"/>
                        </a:rPr>
                        <a:t>Students are greeted and introduced by the instructor</a:t>
                      </a:r>
                    </a:p>
                    <a:p>
                      <a:pPr marL="171450" indent="-171450">
                        <a:buFont typeface="Arial" panose="020B0604020202020204" pitchFamily="34" charset="0"/>
                        <a:buChar char="•"/>
                      </a:pPr>
                      <a:r>
                        <a:rPr lang="en-US" sz="1100" b="0" dirty="0">
                          <a:solidFill>
                            <a:schemeClr val="tx1"/>
                          </a:solidFill>
                          <a:latin typeface="Times New Roman" panose="02020603050405020304" pitchFamily="18" charset="0"/>
                          <a:cs typeface="Times New Roman" panose="02020603050405020304" pitchFamily="18" charset="0"/>
                        </a:rPr>
                        <a:t>Students provide brief introduction of themselves</a:t>
                      </a:r>
                    </a:p>
                    <a:p>
                      <a:pPr marL="171450" indent="-171450">
                        <a:buFont typeface="Arial" panose="020B0604020202020204" pitchFamily="34" charset="0"/>
                        <a:buChar char="•"/>
                      </a:pPr>
                      <a:r>
                        <a:rPr lang="en-US" sz="1100" b="0" dirty="0">
                          <a:solidFill>
                            <a:schemeClr val="tx1"/>
                          </a:solidFill>
                          <a:latin typeface="Times New Roman" panose="02020603050405020304" pitchFamily="18" charset="0"/>
                          <a:cs typeface="Times New Roman" panose="02020603050405020304" pitchFamily="18" charset="0"/>
                        </a:rPr>
                        <a:t>Overview and issuance of Course Materials to students  </a:t>
                      </a:r>
                    </a:p>
                    <a:p>
                      <a:pPr>
                        <a:lnSpc>
                          <a:spcPct val="100000"/>
                        </a:lnSpc>
                      </a:pPr>
                      <a:endParaRPr lang="en-US" sz="1200" b="1" dirty="0">
                        <a:solidFill>
                          <a:schemeClr val="tx1"/>
                        </a:solidFill>
                        <a:latin typeface="+mn-lt"/>
                        <a:cs typeface="Times New Roman" panose="02020603050405020304" pitchFamily="18" charset="0"/>
                      </a:endParaRPr>
                    </a:p>
                  </a:txBody>
                  <a:tcPr>
                    <a:lnL w="38100" cap="flat" cmpd="sng" algn="ctr">
                      <a:solidFill>
                        <a:srgbClr val="0000CC"/>
                      </a:solidFill>
                      <a:prstDash val="solid"/>
                      <a:round/>
                      <a:headEnd type="none" w="med" len="med"/>
                      <a:tailEnd type="none" w="med" len="med"/>
                    </a:lnL>
                    <a:lnR w="38100" cap="flat" cmpd="sng" algn="ctr">
                      <a:solidFill>
                        <a:srgbClr val="0000CC"/>
                      </a:solidFill>
                      <a:prstDash val="solid"/>
                      <a:round/>
                      <a:headEnd type="none" w="med" len="med"/>
                      <a:tailEnd type="none" w="med" len="med"/>
                    </a:lnR>
                    <a:lnT w="38100" cap="flat" cmpd="sng" algn="ctr">
                      <a:solidFill>
                        <a:srgbClr val="0000CC"/>
                      </a:solidFill>
                      <a:prstDash val="solid"/>
                      <a:round/>
                      <a:headEnd type="none" w="med" len="med"/>
                      <a:tailEnd type="none" w="med" len="med"/>
                    </a:lnT>
                    <a:lnB w="38100" cap="flat" cmpd="sng" algn="ctr">
                      <a:solidFill>
                        <a:srgbClr val="0000CC"/>
                      </a:solidFill>
                      <a:prstDash val="solid"/>
                      <a:round/>
                      <a:headEnd type="none" w="med" len="med"/>
                      <a:tailEnd type="none" w="med" len="med"/>
                    </a:lnB>
                    <a:noFill/>
                  </a:tcPr>
                </a:tc>
                <a:extLst>
                  <a:ext uri="{0D108BD9-81ED-4DB2-BD59-A6C34878D82A}">
                    <a16:rowId xmlns:a16="http://schemas.microsoft.com/office/drawing/2014/main" val="10002"/>
                  </a:ext>
                </a:extLst>
              </a:tr>
              <a:tr h="2006808">
                <a:tc v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0000"/>
                        </a:lnSpc>
                      </a:pPr>
                      <a:r>
                        <a:rPr lang="en-US" sz="1200" b="1" dirty="0">
                          <a:solidFill>
                            <a:schemeClr val="tx1"/>
                          </a:solidFill>
                          <a:latin typeface="+mn-lt"/>
                          <a:cs typeface="Times New Roman" panose="02020603050405020304" pitchFamily="18" charset="0"/>
                        </a:rPr>
                        <a:t>Resources Required: </a:t>
                      </a:r>
                    </a:p>
                    <a:p>
                      <a:pPr marL="171450" indent="-171450">
                        <a:lnSpc>
                          <a:spcPct val="100000"/>
                        </a:lnSpc>
                        <a:buFont typeface="Arial" panose="020B0604020202020204" pitchFamily="34" charset="0"/>
                        <a:buChar char="•"/>
                      </a:pPr>
                      <a:r>
                        <a:rPr lang="en-US" sz="1100" b="0" dirty="0">
                          <a:solidFill>
                            <a:schemeClr val="tx1"/>
                          </a:solidFill>
                          <a:latin typeface="Times New Roman" panose="02020603050405020304" pitchFamily="18" charset="0"/>
                          <a:cs typeface="Times New Roman" panose="02020603050405020304" pitchFamily="18" charset="0"/>
                        </a:rPr>
                        <a:t>Instructor Guide</a:t>
                      </a:r>
                    </a:p>
                    <a:p>
                      <a:pPr marL="171450" indent="-171450">
                        <a:lnSpc>
                          <a:spcPct val="100000"/>
                        </a:lnSpc>
                        <a:buFont typeface="Arial" panose="020B0604020202020204" pitchFamily="34" charset="0"/>
                        <a:buChar char="•"/>
                      </a:pPr>
                      <a:r>
                        <a:rPr lang="en-US" sz="1100" b="0" dirty="0">
                          <a:solidFill>
                            <a:schemeClr val="tx1"/>
                          </a:solidFill>
                          <a:latin typeface="Times New Roman" panose="02020603050405020304" pitchFamily="18" charset="0"/>
                          <a:cs typeface="Times New Roman" panose="02020603050405020304" pitchFamily="18" charset="0"/>
                        </a:rPr>
                        <a:t>Student Folders with handouts and student guide</a:t>
                      </a:r>
                    </a:p>
                    <a:p>
                      <a:pPr marL="171450" indent="-171450">
                        <a:lnSpc>
                          <a:spcPct val="100000"/>
                        </a:lnSpc>
                        <a:buFont typeface="Arial" panose="020B0604020202020204" pitchFamily="34" charset="0"/>
                        <a:buChar char="•"/>
                      </a:pPr>
                      <a:r>
                        <a:rPr lang="en-US" sz="1100" b="0" dirty="0">
                          <a:solidFill>
                            <a:schemeClr val="tx1"/>
                          </a:solidFill>
                          <a:latin typeface="Times New Roman" panose="02020603050405020304" pitchFamily="18" charset="0"/>
                          <a:cs typeface="Times New Roman" panose="02020603050405020304" pitchFamily="18" charset="0"/>
                        </a:rPr>
                        <a:t>NCOLCE Classroom with student and instructor stations</a:t>
                      </a:r>
                    </a:p>
                    <a:p>
                      <a:pPr marL="171450" indent="-171450">
                        <a:lnSpc>
                          <a:spcPct val="100000"/>
                        </a:lnSpc>
                        <a:buFont typeface="Arial" panose="020B0604020202020204" pitchFamily="34" charset="0"/>
                        <a:buChar char="•"/>
                      </a:pPr>
                      <a:r>
                        <a:rPr lang="en-US" sz="1100" b="0" dirty="0">
                          <a:solidFill>
                            <a:schemeClr val="tx1"/>
                          </a:solidFill>
                          <a:latin typeface="Times New Roman" panose="02020603050405020304" pitchFamily="18" charset="0"/>
                          <a:cs typeface="Times New Roman" panose="02020603050405020304" pitchFamily="18" charset="0"/>
                        </a:rPr>
                        <a:t>Pre-Test Assessments</a:t>
                      </a:r>
                    </a:p>
                    <a:p>
                      <a:pPr marL="171450" indent="-171450">
                        <a:lnSpc>
                          <a:spcPct val="100000"/>
                        </a:lnSpc>
                        <a:buFont typeface="Arial" panose="020B0604020202020204" pitchFamily="34" charset="0"/>
                        <a:buChar char="•"/>
                      </a:pPr>
                      <a:r>
                        <a:rPr lang="en-US" sz="1100" b="0" dirty="0">
                          <a:solidFill>
                            <a:schemeClr val="tx1"/>
                          </a:solidFill>
                          <a:latin typeface="Times New Roman" panose="02020603050405020304" pitchFamily="18" charset="0"/>
                          <a:cs typeface="Times New Roman" panose="02020603050405020304" pitchFamily="18" charset="0"/>
                        </a:rPr>
                        <a:t>Wi-Fi and Internet Access</a:t>
                      </a:r>
                    </a:p>
                    <a:p>
                      <a:pPr marL="171450" indent="-171450">
                        <a:lnSpc>
                          <a:spcPct val="100000"/>
                        </a:lnSpc>
                        <a:buFont typeface="Arial" panose="020B0604020202020204" pitchFamily="34" charset="0"/>
                        <a:buChar char="•"/>
                      </a:pPr>
                      <a:r>
                        <a:rPr lang="en-US" sz="1100" b="0" dirty="0">
                          <a:solidFill>
                            <a:schemeClr val="tx1"/>
                          </a:solidFill>
                          <a:latin typeface="Times New Roman" panose="02020603050405020304" pitchFamily="18" charset="0"/>
                          <a:cs typeface="Times New Roman" panose="02020603050405020304" pitchFamily="18" charset="0"/>
                        </a:rPr>
                        <a:t>Student Name Tags</a:t>
                      </a:r>
                    </a:p>
                    <a:p>
                      <a:pPr marL="171450" indent="-171450">
                        <a:lnSpc>
                          <a:spcPct val="100000"/>
                        </a:lnSpc>
                        <a:buFont typeface="Arial" panose="020B0604020202020204" pitchFamily="34" charset="0"/>
                        <a:buChar char="•"/>
                      </a:pPr>
                      <a:r>
                        <a:rPr lang="en-US" sz="1100" b="0" dirty="0">
                          <a:solidFill>
                            <a:schemeClr val="tx1"/>
                          </a:solidFill>
                          <a:latin typeface="Times New Roman" panose="02020603050405020304" pitchFamily="18" charset="0"/>
                          <a:cs typeface="Times New Roman" panose="02020603050405020304" pitchFamily="18" charset="0"/>
                        </a:rPr>
                        <a:t>Markers</a:t>
                      </a:r>
                    </a:p>
                    <a:p>
                      <a:pPr marL="171450" indent="-171450">
                        <a:lnSpc>
                          <a:spcPct val="100000"/>
                        </a:lnSpc>
                        <a:buFont typeface="Arial" panose="020B0604020202020204" pitchFamily="34" charset="0"/>
                        <a:buChar char="•"/>
                      </a:pPr>
                      <a:r>
                        <a:rPr lang="en-US" sz="1100" b="0" dirty="0">
                          <a:solidFill>
                            <a:schemeClr val="tx1"/>
                          </a:solidFill>
                          <a:latin typeface="Times New Roman" panose="02020603050405020304" pitchFamily="18" charset="0"/>
                          <a:cs typeface="Times New Roman" panose="02020603050405020304" pitchFamily="18" charset="0"/>
                        </a:rPr>
                        <a:t>Scratch Paper</a:t>
                      </a:r>
                    </a:p>
                    <a:p>
                      <a:pPr>
                        <a:lnSpc>
                          <a:spcPct val="100000"/>
                        </a:lnSpc>
                      </a:pPr>
                      <a:endParaRPr lang="en-US" sz="1200" dirty="0">
                        <a:solidFill>
                          <a:schemeClr val="accent1">
                            <a:lumMod val="75000"/>
                          </a:schemeClr>
                        </a:solidFill>
                        <a:latin typeface="+mn-lt"/>
                        <a:cs typeface="Times New Roman" panose="02020603050405020304" pitchFamily="18" charset="0"/>
                      </a:endParaRPr>
                    </a:p>
                    <a:p>
                      <a:pPr marL="171450" indent="-171450">
                        <a:buFont typeface="Arial" panose="020B0604020202020204" pitchFamily="34" charset="0"/>
                        <a:buChar char="•"/>
                      </a:pPr>
                      <a:endParaRPr lang="en-US" sz="1200" dirty="0">
                        <a:solidFill>
                          <a:schemeClr val="accent1">
                            <a:lumMod val="75000"/>
                          </a:schemeClr>
                        </a:solidFill>
                        <a:latin typeface="+mn-lt"/>
                        <a:cs typeface="Times New Roman" panose="02020603050405020304" pitchFamily="18" charset="0"/>
                      </a:endParaRPr>
                    </a:p>
                  </a:txBody>
                  <a:tcPr>
                    <a:lnL w="38100" cap="flat" cmpd="sng" algn="ctr">
                      <a:solidFill>
                        <a:srgbClr val="0000CC"/>
                      </a:solidFill>
                      <a:prstDash val="solid"/>
                      <a:round/>
                      <a:headEnd type="none" w="med" len="med"/>
                      <a:tailEnd type="none" w="med" len="med"/>
                    </a:lnL>
                    <a:lnR w="38100" cap="flat" cmpd="sng" algn="ctr">
                      <a:solidFill>
                        <a:srgbClr val="0000CC"/>
                      </a:solidFill>
                      <a:prstDash val="solid"/>
                      <a:round/>
                      <a:headEnd type="none" w="med" len="med"/>
                      <a:tailEnd type="none" w="med" len="med"/>
                    </a:lnR>
                    <a:lnT w="38100" cap="flat" cmpd="sng" algn="ctr">
                      <a:solidFill>
                        <a:srgbClr val="0000CC"/>
                      </a:solidFill>
                      <a:prstDash val="solid"/>
                      <a:round/>
                      <a:headEnd type="none" w="med" len="med"/>
                      <a:tailEnd type="none" w="med" len="med"/>
                    </a:lnT>
                    <a:lnB w="38100" cap="flat" cmpd="sng" algn="ctr">
                      <a:solidFill>
                        <a:srgbClr val="0000CC"/>
                      </a:solidFill>
                      <a:prstDash val="solid"/>
                      <a:round/>
                      <a:headEnd type="none" w="med" len="med"/>
                      <a:tailEnd type="none" w="med" len="med"/>
                    </a:lnB>
                    <a:noFill/>
                  </a:tcPr>
                </a:tc>
                <a:extLst>
                  <a:ext uri="{0D108BD9-81ED-4DB2-BD59-A6C34878D82A}">
                    <a16:rowId xmlns:a16="http://schemas.microsoft.com/office/drawing/2014/main" val="10003"/>
                  </a:ext>
                </a:extLst>
              </a:tr>
              <a:tr h="1114893">
                <a:tc rowSpan="2">
                  <a:txBody>
                    <a:bodyPr/>
                    <a:lstStyle/>
                    <a:p>
                      <a:r>
                        <a:rPr lang="en-US" sz="1200" b="1" dirty="0">
                          <a:solidFill>
                            <a:schemeClr val="tx1"/>
                          </a:solidFill>
                          <a:latin typeface="+mn-lt"/>
                          <a:cs typeface="Times New Roman" panose="02020603050405020304" pitchFamily="18" charset="0"/>
                        </a:rPr>
                        <a:t>Notes: </a:t>
                      </a:r>
                    </a:p>
                    <a:p>
                      <a:pPr marL="171450" indent="-171450">
                        <a:buFont typeface="Arial" panose="020B0604020202020204" pitchFamily="34" charset="0"/>
                        <a:buChar char="•"/>
                      </a:pPr>
                      <a:r>
                        <a:rPr lang="en-US" sz="1100" b="0" dirty="0">
                          <a:solidFill>
                            <a:schemeClr val="tx1"/>
                          </a:solidFill>
                          <a:latin typeface="Times New Roman" panose="02020603050405020304" pitchFamily="18" charset="0"/>
                          <a:cs typeface="Times New Roman" panose="02020603050405020304" pitchFamily="18" charset="0"/>
                        </a:rPr>
                        <a:t>Create a one slide introduction slide for instructor that includes necessary information</a:t>
                      </a:r>
                    </a:p>
                    <a:p>
                      <a:pPr marL="171450" indent="-171450">
                        <a:buFont typeface="Arial" panose="020B0604020202020204" pitchFamily="34" charset="0"/>
                        <a:buChar char="•"/>
                      </a:pPr>
                      <a:r>
                        <a:rPr lang="en-US" sz="1100" b="0" dirty="0">
                          <a:solidFill>
                            <a:schemeClr val="tx1"/>
                          </a:solidFill>
                          <a:latin typeface="Times New Roman" panose="02020603050405020304" pitchFamily="18" charset="0"/>
                          <a:cs typeface="Times New Roman" panose="02020603050405020304" pitchFamily="18" charset="0"/>
                        </a:rPr>
                        <a:t>Create five question pre-test to reflect on previous knowledge and skills </a:t>
                      </a:r>
                    </a:p>
                    <a:p>
                      <a:pPr marL="0" indent="0">
                        <a:buFont typeface="Arial" panose="020B0604020202020204" pitchFamily="34" charset="0"/>
                        <a:buNone/>
                      </a:pPr>
                      <a:r>
                        <a:rPr lang="en-US" sz="1100" b="0" dirty="0">
                          <a:solidFill>
                            <a:schemeClr val="tx1"/>
                          </a:solidFill>
                          <a:latin typeface="Times New Roman" panose="02020603050405020304" pitchFamily="18" charset="0"/>
                          <a:cs typeface="Times New Roman" panose="02020603050405020304" pitchFamily="18" charset="0"/>
                        </a:rPr>
                        <a:t>     </a:t>
                      </a:r>
                      <a:endParaRPr lang="en-US" sz="1200" b="1" dirty="0">
                        <a:solidFill>
                          <a:schemeClr val="tx1"/>
                        </a:solidFill>
                        <a:latin typeface="+mn-lt"/>
                        <a:cs typeface="Times New Roman" panose="02020603050405020304" pitchFamily="18" charset="0"/>
                      </a:endParaRPr>
                    </a:p>
                    <a:p>
                      <a:pPr marL="0" indent="0">
                        <a:buFont typeface="Arial" panose="020B0604020202020204" pitchFamily="34" charset="0"/>
                        <a:buNone/>
                      </a:pPr>
                      <a:endParaRPr lang="en-US" sz="1200" dirty="0">
                        <a:solidFill>
                          <a:schemeClr val="tx1"/>
                        </a:solidFill>
                        <a:latin typeface="+mn-lt"/>
                        <a:cs typeface="Times New Roman" panose="02020603050405020304" pitchFamily="18" charset="0"/>
                      </a:endParaRPr>
                    </a:p>
                  </a:txBody>
                  <a:tcPr>
                    <a:lnL w="38100" cap="flat" cmpd="sng" algn="ctr">
                      <a:solidFill>
                        <a:srgbClr val="0000CC"/>
                      </a:solidFill>
                      <a:prstDash val="solid"/>
                      <a:round/>
                      <a:headEnd type="none" w="med" len="med"/>
                      <a:tailEnd type="none" w="med" len="med"/>
                    </a:lnL>
                    <a:lnR w="38100" cap="flat" cmpd="sng" algn="ctr">
                      <a:solidFill>
                        <a:srgbClr val="0000CC"/>
                      </a:solidFill>
                      <a:prstDash val="solid"/>
                      <a:round/>
                      <a:headEnd type="none" w="med" len="med"/>
                      <a:tailEnd type="none" w="med" len="med"/>
                    </a:lnR>
                    <a:lnT w="38100" cap="flat" cmpd="sng" algn="ctr">
                      <a:solidFill>
                        <a:srgbClr val="0000CC"/>
                      </a:solidFill>
                      <a:prstDash val="solid"/>
                      <a:round/>
                      <a:headEnd type="none" w="med" len="med"/>
                      <a:tailEnd type="none" w="med" len="med"/>
                    </a:lnT>
                    <a:lnB w="38100" cap="flat" cmpd="sng" algn="ctr">
                      <a:solidFill>
                        <a:srgbClr val="0000CC"/>
                      </a:solidFill>
                      <a:prstDash val="solid"/>
                      <a:round/>
                      <a:headEnd type="none" w="med" len="med"/>
                      <a:tailEnd type="none" w="med" len="med"/>
                    </a:lnB>
                    <a:noFill/>
                  </a:tcPr>
                </a:tc>
                <a:tc>
                  <a: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1200" b="1" dirty="0">
                          <a:solidFill>
                            <a:schemeClr val="tx1"/>
                          </a:solidFill>
                          <a:latin typeface="+mn-lt"/>
                          <a:cs typeface="Times New Roman" panose="02020603050405020304" pitchFamily="18" charset="0"/>
                        </a:rPr>
                        <a:t>Key learning objectives / sub-objectives:</a:t>
                      </a:r>
                    </a:p>
                    <a:p>
                      <a:pPr marL="171450" marR="0" lvl="0" indent="-17145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Students will have </a:t>
                      </a:r>
                      <a:r>
                        <a:rPr kumimoji="0" lang="en-US" sz="1100" b="1" i="1" u="sng"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understanding </a:t>
                      </a:r>
                      <a:r>
                        <a:rPr kumimoji="0" lang="en-US" sz="11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(blooms taxonomy) of course expectations, goals, and objectives</a:t>
                      </a:r>
                    </a:p>
                    <a:p>
                      <a:pPr marL="171450" marR="0" lvl="0" indent="-17145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Students will have access and </a:t>
                      </a:r>
                      <a:r>
                        <a:rPr kumimoji="0" lang="en-US" sz="1100" b="1" i="1" u="sng"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understanding</a:t>
                      </a:r>
                      <a:r>
                        <a:rPr kumimoji="0" lang="en-US" sz="11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(blooms taxonomy) to necessary materials and tools available to succeed within the course</a:t>
                      </a:r>
                      <a:endParaRPr kumimoji="0" lang="en-US" sz="1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txBody>
                  <a:tcPr>
                    <a:lnL w="38100" cap="flat" cmpd="sng" algn="ctr">
                      <a:solidFill>
                        <a:srgbClr val="0000CC"/>
                      </a:solidFill>
                      <a:prstDash val="solid"/>
                      <a:round/>
                      <a:headEnd type="none" w="med" len="med"/>
                      <a:tailEnd type="none" w="med" len="med"/>
                    </a:lnL>
                    <a:lnR w="38100" cap="flat" cmpd="sng" algn="ctr">
                      <a:solidFill>
                        <a:srgbClr val="0000CC"/>
                      </a:solidFill>
                      <a:prstDash val="solid"/>
                      <a:round/>
                      <a:headEnd type="none" w="med" len="med"/>
                      <a:tailEnd type="none" w="med" len="med"/>
                    </a:lnR>
                    <a:lnT w="38100" cap="flat" cmpd="sng" algn="ctr">
                      <a:solidFill>
                        <a:srgbClr val="0000CC"/>
                      </a:solidFill>
                      <a:prstDash val="solid"/>
                      <a:round/>
                      <a:headEnd type="none" w="med" len="med"/>
                      <a:tailEnd type="none" w="med" len="med"/>
                    </a:lnT>
                    <a:lnB w="38100" cap="flat" cmpd="sng" algn="ctr">
                      <a:solidFill>
                        <a:srgbClr val="0000CC"/>
                      </a:solidFill>
                      <a:prstDash val="solid"/>
                      <a:round/>
                      <a:headEnd type="none" w="med" len="med"/>
                      <a:tailEnd type="none" w="med" len="med"/>
                    </a:lnB>
                    <a:noFill/>
                  </a:tcPr>
                </a:tc>
                <a:extLst>
                  <a:ext uri="{0D108BD9-81ED-4DB2-BD59-A6C34878D82A}">
                    <a16:rowId xmlns:a16="http://schemas.microsoft.com/office/drawing/2014/main" val="10004"/>
                  </a:ext>
                </a:extLst>
              </a:tr>
              <a:tr h="785273">
                <a:tc vMerge="1">
                  <a:txBody>
                    <a:bodyPr/>
                    <a:lstStyle/>
                    <a:p>
                      <a:pPr marL="171450" indent="-171450">
                        <a:buFont typeface="Arial" panose="020B0604020202020204" pitchFamily="34" charset="0"/>
                        <a:buChar char="•"/>
                      </a:pPr>
                      <a:endParaRPr lang="en-US" sz="12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200" b="1" dirty="0">
                          <a:solidFill>
                            <a:schemeClr val="tx1"/>
                          </a:solidFill>
                          <a:latin typeface="+mn-lt"/>
                          <a:cs typeface="Times New Roman" panose="02020603050405020304" pitchFamily="18" charset="0"/>
                        </a:rPr>
                        <a:t>Key Content Points:</a:t>
                      </a:r>
                    </a:p>
                    <a:p>
                      <a:pPr marL="171450" indent="-171450">
                        <a:buFont typeface="Arial" panose="020B0604020202020204" pitchFamily="34" charset="0"/>
                        <a:buChar char="•"/>
                      </a:pPr>
                      <a:r>
                        <a:rPr lang="en-US" sz="1100" b="0" dirty="0">
                          <a:solidFill>
                            <a:schemeClr val="tx1"/>
                          </a:solidFill>
                          <a:latin typeface="Times New Roman" panose="02020603050405020304" pitchFamily="18" charset="0"/>
                          <a:cs typeface="Times New Roman" panose="02020603050405020304" pitchFamily="18" charset="0"/>
                        </a:rPr>
                        <a:t>Course introductions</a:t>
                      </a:r>
                    </a:p>
                    <a:p>
                      <a:pPr marL="171450" indent="-171450">
                        <a:buFont typeface="Arial" panose="020B0604020202020204" pitchFamily="34" charset="0"/>
                        <a:buChar char="•"/>
                      </a:pPr>
                      <a:r>
                        <a:rPr lang="en-US" sz="1100" b="0" dirty="0">
                          <a:solidFill>
                            <a:schemeClr val="tx1"/>
                          </a:solidFill>
                          <a:latin typeface="Times New Roman" panose="02020603050405020304" pitchFamily="18" charset="0"/>
                          <a:cs typeface="Times New Roman" panose="02020603050405020304" pitchFamily="18" charset="0"/>
                        </a:rPr>
                        <a:t>Course overview</a:t>
                      </a:r>
                    </a:p>
                    <a:p>
                      <a:pPr marL="171450" indent="-171450">
                        <a:buFont typeface="Arial" panose="020B0604020202020204" pitchFamily="34" charset="0"/>
                        <a:buChar char="•"/>
                      </a:pPr>
                      <a:r>
                        <a:rPr lang="en-US" sz="1100" b="0" dirty="0">
                          <a:solidFill>
                            <a:schemeClr val="tx1"/>
                          </a:solidFill>
                          <a:latin typeface="Times New Roman" panose="02020603050405020304" pitchFamily="18" charset="0"/>
                          <a:cs typeface="Times New Roman" panose="02020603050405020304" pitchFamily="18" charset="0"/>
                        </a:rPr>
                        <a:t>Issue course materials and overview</a:t>
                      </a:r>
                    </a:p>
                  </a:txBody>
                  <a:tcPr>
                    <a:lnL w="38100" cap="flat" cmpd="sng" algn="ctr">
                      <a:solidFill>
                        <a:srgbClr val="0000CC"/>
                      </a:solidFill>
                      <a:prstDash val="solid"/>
                      <a:round/>
                      <a:headEnd type="none" w="med" len="med"/>
                      <a:tailEnd type="none" w="med" len="med"/>
                    </a:lnL>
                    <a:lnR w="38100" cap="flat" cmpd="sng" algn="ctr">
                      <a:solidFill>
                        <a:srgbClr val="0000CC"/>
                      </a:solidFill>
                      <a:prstDash val="solid"/>
                      <a:round/>
                      <a:headEnd type="none" w="med" len="med"/>
                      <a:tailEnd type="none" w="med" len="med"/>
                    </a:lnR>
                    <a:lnT w="38100" cap="flat" cmpd="sng" algn="ctr">
                      <a:solidFill>
                        <a:srgbClr val="0000CC"/>
                      </a:solidFill>
                      <a:prstDash val="solid"/>
                      <a:round/>
                      <a:headEnd type="none" w="med" len="med"/>
                      <a:tailEnd type="none" w="med" len="med"/>
                    </a:lnT>
                    <a:lnB w="38100" cap="flat" cmpd="sng" algn="ctr">
                      <a:solidFill>
                        <a:srgbClr val="0000CC"/>
                      </a:solidFill>
                      <a:prstDash val="solid"/>
                      <a:round/>
                      <a:headEnd type="none" w="med" len="med"/>
                      <a:tailEnd type="none" w="med" len="med"/>
                    </a:lnB>
                    <a:noFill/>
                  </a:tcPr>
                </a:tc>
                <a:extLst>
                  <a:ext uri="{0D108BD9-81ED-4DB2-BD59-A6C34878D82A}">
                    <a16:rowId xmlns:a16="http://schemas.microsoft.com/office/drawing/2014/main" val="10005"/>
                  </a:ext>
                </a:extLst>
              </a:tr>
            </a:tbl>
          </a:graphicData>
        </a:graphic>
      </p:graphicFrame>
      <p:pic>
        <p:nvPicPr>
          <p:cNvPr id="4" name="Picture 2" descr="See the source image">
            <a:extLst>
              <a:ext uri="{FF2B5EF4-FFF2-40B4-BE49-F238E27FC236}">
                <a16:creationId xmlns:a16="http://schemas.microsoft.com/office/drawing/2014/main" id="{94B3EE10-D372-4868-A438-D25623097E1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2816" y="676900"/>
            <a:ext cx="4162425" cy="2428250"/>
          </a:xfrm>
          <a:prstGeom prst="rect">
            <a:avLst/>
          </a:prstGeom>
          <a:noFill/>
          <a:effectLst>
            <a:softEdge rad="31750"/>
          </a:effectLst>
          <a:extLst>
            <a:ext uri="{909E8E84-426E-40DD-AFC4-6F175D3DCCD1}">
              <a14:hiddenFill xmlns:a14="http://schemas.microsoft.com/office/drawing/2010/main">
                <a:solidFill>
                  <a:srgbClr val="FFFFFF"/>
                </a:solidFill>
              </a14:hiddenFill>
            </a:ext>
          </a:extLst>
        </p:spPr>
      </p:pic>
    </p:spTree>
    <p:custDataLst>
      <p:tags r:id="rId1"/>
    </p:custDataLst>
    <p:extLst>
      <p:ext uri="{BB962C8B-B14F-4D97-AF65-F5344CB8AC3E}">
        <p14:creationId xmlns:p14="http://schemas.microsoft.com/office/powerpoint/2010/main" val="417182635"/>
      </p:ext>
    </p:extLst>
  </p:cSld>
  <p:clrMapOvr>
    <a:masterClrMapping/>
  </p:clrMapOvr>
  <mc:AlternateContent xmlns:mc="http://schemas.openxmlformats.org/markup-compatibility/2006" xmlns:p14="http://schemas.microsoft.com/office/powerpoint/2010/main">
    <mc:Choice Requires="p14">
      <p:transition spd="slow" p14:dur="2000" advTm="38671"/>
    </mc:Choice>
    <mc:Fallback xmlns="">
      <p:transition spd="slow" advTm="38671"/>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1682962832"/>
              </p:ext>
            </p:extLst>
          </p:nvPr>
        </p:nvGraphicFramePr>
        <p:xfrm>
          <a:off x="253284" y="126848"/>
          <a:ext cx="8637432" cy="6548272"/>
        </p:xfrm>
        <a:graphic>
          <a:graphicData uri="http://schemas.openxmlformats.org/drawingml/2006/table">
            <a:tbl>
              <a:tblPr firstRow="1" bandRow="1">
                <a:tableStyleId>{5C22544A-7EE6-4342-B048-85BDC9FD1C3A}</a:tableStyleId>
              </a:tblPr>
              <a:tblGrid>
                <a:gridCol w="4318716">
                  <a:extLst>
                    <a:ext uri="{9D8B030D-6E8A-4147-A177-3AD203B41FA5}">
                      <a16:colId xmlns:a16="http://schemas.microsoft.com/office/drawing/2014/main" val="20000"/>
                    </a:ext>
                  </a:extLst>
                </a:gridCol>
                <a:gridCol w="4318716">
                  <a:extLst>
                    <a:ext uri="{9D8B030D-6E8A-4147-A177-3AD203B41FA5}">
                      <a16:colId xmlns:a16="http://schemas.microsoft.com/office/drawing/2014/main" val="20001"/>
                    </a:ext>
                  </a:extLst>
                </a:gridCol>
              </a:tblGrid>
              <a:tr h="445415">
                <a:tc gridSpan="2">
                  <a:txBody>
                    <a:bodyPr/>
                    <a:lstStyle/>
                    <a:p>
                      <a:r>
                        <a:rPr lang="en-US" sz="1200" dirty="0">
                          <a:solidFill>
                            <a:schemeClr val="tx1"/>
                          </a:solidFill>
                          <a:latin typeface="Times New Roman" panose="02020603050405020304" pitchFamily="18" charset="0"/>
                          <a:cs typeface="Times New Roman" panose="02020603050405020304" pitchFamily="18" charset="0"/>
                        </a:rPr>
                        <a:t>Unit Title: </a:t>
                      </a:r>
                      <a:r>
                        <a:rPr lang="en-US" sz="1200" b="0" dirty="0">
                          <a:solidFill>
                            <a:schemeClr val="tx1"/>
                          </a:solidFill>
                          <a:latin typeface="Times New Roman" panose="02020603050405020304" pitchFamily="18" charset="0"/>
                          <a:cs typeface="Times New Roman" panose="02020603050405020304" pitchFamily="18" charset="0"/>
                        </a:rPr>
                        <a:t>The ACFT Leg Tuck Event</a:t>
                      </a:r>
                      <a:endParaRPr lang="en-US" sz="1200" b="0" dirty="0">
                        <a:solidFill>
                          <a:schemeClr val="accent1">
                            <a:lumMod val="75000"/>
                          </a:schemeClr>
                        </a:solidFill>
                        <a:latin typeface="Times New Roman" panose="02020603050405020304" pitchFamily="18" charset="0"/>
                        <a:cs typeface="Times New Roman" panose="02020603050405020304" pitchFamily="18" charset="0"/>
                      </a:endParaRPr>
                    </a:p>
                    <a:p>
                      <a:pPr>
                        <a:tabLst>
                          <a:tab pos="6683375" algn="l"/>
                        </a:tabLst>
                      </a:pPr>
                      <a:r>
                        <a:rPr lang="en-US" sz="1200" dirty="0">
                          <a:solidFill>
                            <a:schemeClr val="tx1"/>
                          </a:solidFill>
                          <a:latin typeface="Times New Roman" panose="02020603050405020304" pitchFamily="18" charset="0"/>
                          <a:cs typeface="Times New Roman" panose="02020603050405020304" pitchFamily="18" charset="0"/>
                        </a:rPr>
                        <a:t>Activity Title:</a:t>
                      </a:r>
                      <a:r>
                        <a:rPr lang="en-US" sz="1200" b="0" dirty="0">
                          <a:solidFill>
                            <a:schemeClr val="tx1"/>
                          </a:solidFill>
                          <a:latin typeface="Times New Roman" panose="02020603050405020304" pitchFamily="18" charset="0"/>
                          <a:cs typeface="Times New Roman" panose="02020603050405020304" pitchFamily="18" charset="0"/>
                        </a:rPr>
                        <a:t> Presentation                                                                                                                                 </a:t>
                      </a:r>
                      <a:r>
                        <a:rPr lang="en-US" sz="1200" baseline="0" dirty="0">
                          <a:solidFill>
                            <a:schemeClr val="tx1"/>
                          </a:solidFill>
                          <a:latin typeface="Times New Roman" panose="02020603050405020304" pitchFamily="18" charset="0"/>
                          <a:cs typeface="Times New Roman" panose="02020603050405020304" pitchFamily="18" charset="0"/>
                        </a:rPr>
                        <a:t>Estimated Time:</a:t>
                      </a:r>
                      <a:r>
                        <a:rPr lang="en-US" sz="1200" baseline="0" dirty="0">
                          <a:solidFill>
                            <a:schemeClr val="accent1">
                              <a:lumMod val="75000"/>
                            </a:schemeClr>
                          </a:solidFill>
                          <a:latin typeface="Times New Roman" panose="02020603050405020304" pitchFamily="18" charset="0"/>
                          <a:cs typeface="Times New Roman" panose="02020603050405020304" pitchFamily="18" charset="0"/>
                        </a:rPr>
                        <a:t> </a:t>
                      </a:r>
                      <a:r>
                        <a:rPr lang="en-US" sz="1200" b="0" baseline="0" dirty="0">
                          <a:solidFill>
                            <a:schemeClr val="tx1"/>
                          </a:solidFill>
                          <a:latin typeface="Times New Roman" panose="02020603050405020304" pitchFamily="18" charset="0"/>
                          <a:cs typeface="Times New Roman" panose="02020603050405020304" pitchFamily="18" charset="0"/>
                        </a:rPr>
                        <a:t>45 Minutes</a:t>
                      </a:r>
                      <a:endParaRPr lang="en-US" sz="1200" b="0" dirty="0">
                        <a:solidFill>
                          <a:schemeClr val="tx1"/>
                        </a:solidFill>
                        <a:latin typeface="Times New Roman" panose="02020603050405020304" pitchFamily="18" charset="0"/>
                        <a:cs typeface="Times New Roman" panose="02020603050405020304" pitchFamily="18" charset="0"/>
                      </a:endParaRPr>
                    </a:p>
                  </a:txBody>
                  <a:tcPr>
                    <a:lnL w="38100" cap="flat" cmpd="sng" algn="ctr">
                      <a:solidFill>
                        <a:srgbClr val="0000CC"/>
                      </a:solidFill>
                      <a:prstDash val="solid"/>
                      <a:round/>
                      <a:headEnd type="none" w="med" len="med"/>
                      <a:tailEnd type="none" w="med" len="med"/>
                    </a:lnL>
                    <a:lnR w="38100" cap="flat" cmpd="sng" algn="ctr">
                      <a:solidFill>
                        <a:srgbClr val="0000CC"/>
                      </a:solidFill>
                      <a:prstDash val="solid"/>
                      <a:round/>
                      <a:headEnd type="none" w="med" len="med"/>
                      <a:tailEnd type="none" w="med" len="med"/>
                    </a:lnR>
                    <a:lnT w="38100" cap="flat" cmpd="sng" algn="ctr">
                      <a:solidFill>
                        <a:srgbClr val="0000CC"/>
                      </a:solidFill>
                      <a:prstDash val="solid"/>
                      <a:round/>
                      <a:headEnd type="none" w="med" len="med"/>
                      <a:tailEnd type="none" w="med" len="med"/>
                    </a:lnT>
                    <a:lnB w="38100" cap="flat" cmpd="sng" algn="ctr">
                      <a:solidFill>
                        <a:srgbClr val="0000CC"/>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435327">
                <a:tc rowSpan="3">
                  <a:txBody>
                    <a:bodyPr/>
                    <a:lstStyle/>
                    <a:p>
                      <a:endParaRPr lang="en-US" sz="1200" dirty="0">
                        <a:solidFill>
                          <a:schemeClr val="tx1"/>
                        </a:solidFill>
                        <a:latin typeface="+mn-lt"/>
                        <a:cs typeface="Times New Roman" panose="02020603050405020304" pitchFamily="18" charset="0"/>
                      </a:endParaRPr>
                    </a:p>
                    <a:p>
                      <a:endParaRPr lang="en-US" sz="1200" dirty="0">
                        <a:solidFill>
                          <a:schemeClr val="tx1"/>
                        </a:solidFill>
                        <a:latin typeface="+mn-lt"/>
                        <a:cs typeface="Times New Roman" panose="02020603050405020304" pitchFamily="18" charset="0"/>
                      </a:endParaRPr>
                    </a:p>
                    <a:p>
                      <a:endParaRPr lang="en-US" sz="1200" dirty="0">
                        <a:solidFill>
                          <a:schemeClr val="tx1"/>
                        </a:solidFill>
                        <a:latin typeface="+mn-lt"/>
                        <a:cs typeface="Times New Roman" panose="02020603050405020304" pitchFamily="18" charset="0"/>
                      </a:endParaRPr>
                    </a:p>
                    <a:p>
                      <a:endParaRPr lang="en-US" sz="1200" dirty="0">
                        <a:solidFill>
                          <a:schemeClr val="tx1"/>
                        </a:solidFill>
                        <a:latin typeface="+mn-lt"/>
                        <a:cs typeface="Times New Roman" panose="02020603050405020304" pitchFamily="18" charset="0"/>
                      </a:endParaRPr>
                    </a:p>
                    <a:p>
                      <a:endParaRPr lang="en-US" sz="1200" dirty="0">
                        <a:solidFill>
                          <a:schemeClr val="tx1"/>
                        </a:solidFill>
                        <a:latin typeface="+mn-lt"/>
                        <a:cs typeface="Times New Roman" panose="02020603050405020304" pitchFamily="18" charset="0"/>
                      </a:endParaRPr>
                    </a:p>
                    <a:p>
                      <a:endParaRPr lang="en-US" sz="1200" dirty="0">
                        <a:solidFill>
                          <a:schemeClr val="tx1"/>
                        </a:solidFill>
                        <a:latin typeface="+mn-lt"/>
                        <a:cs typeface="Times New Roman" panose="02020603050405020304" pitchFamily="18" charset="0"/>
                      </a:endParaRPr>
                    </a:p>
                    <a:p>
                      <a:endParaRPr lang="en-US" sz="1200" dirty="0">
                        <a:solidFill>
                          <a:schemeClr val="tx1"/>
                        </a:solidFill>
                        <a:latin typeface="+mn-lt"/>
                        <a:cs typeface="Times New Roman" panose="02020603050405020304" pitchFamily="18" charset="0"/>
                      </a:endParaRPr>
                    </a:p>
                    <a:p>
                      <a:endParaRPr lang="en-US" sz="1200" dirty="0">
                        <a:solidFill>
                          <a:schemeClr val="tx1"/>
                        </a:solidFill>
                        <a:latin typeface="+mn-lt"/>
                        <a:cs typeface="Times New Roman" panose="02020603050405020304" pitchFamily="18" charset="0"/>
                      </a:endParaRPr>
                    </a:p>
                    <a:p>
                      <a:endParaRPr lang="en-US" sz="1200" dirty="0">
                        <a:solidFill>
                          <a:schemeClr val="tx1"/>
                        </a:solidFill>
                        <a:latin typeface="+mn-lt"/>
                        <a:cs typeface="Times New Roman" panose="02020603050405020304" pitchFamily="18" charset="0"/>
                      </a:endParaRPr>
                    </a:p>
                    <a:p>
                      <a:endParaRPr lang="en-US" sz="1200" dirty="0">
                        <a:solidFill>
                          <a:schemeClr val="tx1"/>
                        </a:solidFill>
                        <a:latin typeface="+mn-lt"/>
                        <a:cs typeface="Times New Roman" panose="02020603050405020304" pitchFamily="18" charset="0"/>
                      </a:endParaRPr>
                    </a:p>
                    <a:p>
                      <a:endParaRPr lang="en-US" sz="1200" dirty="0">
                        <a:solidFill>
                          <a:schemeClr val="tx1"/>
                        </a:solidFill>
                        <a:latin typeface="+mn-lt"/>
                        <a:cs typeface="Times New Roman" panose="02020603050405020304" pitchFamily="18" charset="0"/>
                      </a:endParaRPr>
                    </a:p>
                    <a:p>
                      <a:endParaRPr lang="en-US" sz="1200" dirty="0">
                        <a:solidFill>
                          <a:schemeClr val="tx1"/>
                        </a:solidFill>
                        <a:latin typeface="+mn-lt"/>
                        <a:cs typeface="Times New Roman" panose="02020603050405020304" pitchFamily="18" charset="0"/>
                      </a:endParaRPr>
                    </a:p>
                  </a:txBody>
                  <a:tcPr>
                    <a:lnL w="38100" cap="flat" cmpd="sng" algn="ctr">
                      <a:solidFill>
                        <a:srgbClr val="0000CC"/>
                      </a:solidFill>
                      <a:prstDash val="solid"/>
                      <a:round/>
                      <a:headEnd type="none" w="med" len="med"/>
                      <a:tailEnd type="none" w="med" len="med"/>
                    </a:lnL>
                    <a:lnR w="38100" cap="flat" cmpd="sng" algn="ctr">
                      <a:solidFill>
                        <a:srgbClr val="0000CC"/>
                      </a:solidFill>
                      <a:prstDash val="solid"/>
                      <a:round/>
                      <a:headEnd type="none" w="med" len="med"/>
                      <a:tailEnd type="none" w="med" len="med"/>
                    </a:lnR>
                    <a:lnT w="38100" cap="flat" cmpd="sng" algn="ctr">
                      <a:solidFill>
                        <a:srgbClr val="0000CC"/>
                      </a:solidFill>
                      <a:prstDash val="solid"/>
                      <a:round/>
                      <a:headEnd type="none" w="med" len="med"/>
                      <a:tailEnd type="none" w="med" len="med"/>
                    </a:lnT>
                    <a:lnB w="38100" cap="flat" cmpd="sng" algn="ctr">
                      <a:solidFill>
                        <a:srgbClr val="0000CC"/>
                      </a:solidFill>
                      <a:prstDash val="solid"/>
                      <a:round/>
                      <a:headEnd type="none" w="med" len="med"/>
                      <a:tailEnd type="none" w="med" len="med"/>
                    </a:lnB>
                    <a:noFill/>
                  </a:tcPr>
                </a:tc>
                <a:tc>
                  <a: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1050" b="1" dirty="0">
                          <a:solidFill>
                            <a:schemeClr val="tx1"/>
                          </a:solidFill>
                          <a:latin typeface="Times New Roman" panose="02020603050405020304" pitchFamily="18" charset="0"/>
                          <a:cs typeface="Times New Roman" panose="02020603050405020304" pitchFamily="18" charset="0"/>
                        </a:rPr>
                        <a:t>Instructional Activity Description</a:t>
                      </a:r>
                    </a:p>
                    <a:p>
                      <a:pPr marL="171450" indent="-171450">
                        <a:buFont typeface="Arial" panose="020B0604020202020204" pitchFamily="34" charset="0"/>
                        <a:buChar char="•"/>
                      </a:pPr>
                      <a:r>
                        <a:rPr lang="en-US" sz="1050" b="0" dirty="0">
                          <a:solidFill>
                            <a:schemeClr val="tx1"/>
                          </a:solidFill>
                          <a:latin typeface="Times New Roman" panose="02020603050405020304" pitchFamily="18" charset="0"/>
                          <a:cs typeface="Times New Roman" panose="02020603050405020304" pitchFamily="18" charset="0"/>
                        </a:rPr>
                        <a:t>Ice Breaker Video Presentation to provide motivation</a:t>
                      </a:r>
                    </a:p>
                    <a:p>
                      <a:pPr marL="171450" indent="-171450">
                        <a:buFont typeface="Arial" panose="020B0604020202020204" pitchFamily="34" charset="0"/>
                        <a:buChar char="•"/>
                      </a:pPr>
                      <a:r>
                        <a:rPr lang="en-US" sz="1050" b="0" dirty="0">
                          <a:solidFill>
                            <a:schemeClr val="tx1"/>
                          </a:solidFill>
                          <a:latin typeface="Times New Roman" panose="02020603050405020304" pitchFamily="18" charset="0"/>
                          <a:cs typeface="Times New Roman" panose="02020603050405020304" pitchFamily="18" charset="0"/>
                        </a:rPr>
                        <a:t>Lecture on “How to” develop small unit PRT plan for leg tuck</a:t>
                      </a:r>
                    </a:p>
                    <a:p>
                      <a:pPr marL="171450" indent="-171450">
                        <a:buFont typeface="Arial" panose="020B0604020202020204" pitchFamily="34" charset="0"/>
                        <a:buChar char="•"/>
                      </a:pPr>
                      <a:r>
                        <a:rPr lang="en-US" sz="1050" b="0" dirty="0">
                          <a:solidFill>
                            <a:schemeClr val="tx1"/>
                          </a:solidFill>
                          <a:latin typeface="Times New Roman" panose="02020603050405020304" pitchFamily="18" charset="0"/>
                          <a:cs typeface="Times New Roman" panose="02020603050405020304" pitchFamily="18" charset="0"/>
                        </a:rPr>
                        <a:t>Lecture based instruction of the purpose of leg tuck event</a:t>
                      </a:r>
                    </a:p>
                    <a:p>
                      <a:pPr marL="171450" indent="-171450">
                        <a:buFont typeface="Arial" panose="020B0604020202020204" pitchFamily="34" charset="0"/>
                        <a:buChar char="•"/>
                      </a:pPr>
                      <a:r>
                        <a:rPr lang="en-US" sz="1050" b="0" dirty="0">
                          <a:solidFill>
                            <a:schemeClr val="tx1"/>
                          </a:solidFill>
                          <a:latin typeface="Times New Roman" panose="02020603050405020304" pitchFamily="18" charset="0"/>
                          <a:cs typeface="Times New Roman" panose="02020603050405020304" pitchFamily="18" charset="0"/>
                        </a:rPr>
                        <a:t>Video presentations and lecture on each of the leg tuck event and the three alternate training exercises (BLR, LTT, AGP)</a:t>
                      </a:r>
                      <a:endParaRPr lang="en-US" sz="1050" b="1" dirty="0">
                        <a:solidFill>
                          <a:schemeClr val="tx1"/>
                        </a:solidFill>
                        <a:latin typeface="Times New Roman" panose="02020603050405020304" pitchFamily="18" charset="0"/>
                        <a:cs typeface="Times New Roman" panose="02020603050405020304" pitchFamily="18" charset="0"/>
                      </a:endParaRPr>
                    </a:p>
                  </a:txBody>
                  <a:tcPr>
                    <a:lnL w="38100" cap="flat" cmpd="sng" algn="ctr">
                      <a:solidFill>
                        <a:srgbClr val="0000CC"/>
                      </a:solidFill>
                      <a:prstDash val="solid"/>
                      <a:round/>
                      <a:headEnd type="none" w="med" len="med"/>
                      <a:tailEnd type="none" w="med" len="med"/>
                    </a:lnL>
                    <a:lnR w="38100" cap="flat" cmpd="sng" algn="ctr">
                      <a:solidFill>
                        <a:srgbClr val="0000CC"/>
                      </a:solidFill>
                      <a:prstDash val="solid"/>
                      <a:round/>
                      <a:headEnd type="none" w="med" len="med"/>
                      <a:tailEnd type="none" w="med" len="med"/>
                    </a:lnR>
                    <a:lnT w="38100" cap="flat" cmpd="sng" algn="ctr">
                      <a:solidFill>
                        <a:srgbClr val="0000CC"/>
                      </a:solidFill>
                      <a:prstDash val="solid"/>
                      <a:round/>
                      <a:headEnd type="none" w="med" len="med"/>
                      <a:tailEnd type="none" w="med" len="med"/>
                    </a:lnT>
                    <a:lnB w="38100" cap="flat" cmpd="sng" algn="ctr">
                      <a:solidFill>
                        <a:srgbClr val="0000CC"/>
                      </a:solidFill>
                      <a:prstDash val="solid"/>
                      <a:round/>
                      <a:headEnd type="none" w="med" len="med"/>
                      <a:tailEnd type="none" w="med" len="med"/>
                    </a:lnB>
                    <a:noFill/>
                  </a:tcPr>
                </a:tc>
                <a:extLst>
                  <a:ext uri="{0D108BD9-81ED-4DB2-BD59-A6C34878D82A}">
                    <a16:rowId xmlns:a16="http://schemas.microsoft.com/office/drawing/2014/main" val="10001"/>
                  </a:ext>
                </a:extLst>
              </a:tr>
              <a:tr h="939797">
                <a:tc v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0000"/>
                        </a:lnSpc>
                      </a:pPr>
                      <a:r>
                        <a:rPr lang="en-US" sz="1050" b="1" dirty="0">
                          <a:solidFill>
                            <a:schemeClr val="tx1"/>
                          </a:solidFill>
                          <a:latin typeface="Times New Roman" panose="02020603050405020304" pitchFamily="18" charset="0"/>
                          <a:cs typeface="Times New Roman" panose="02020603050405020304" pitchFamily="18" charset="0"/>
                        </a:rPr>
                        <a:t>Activity Deliverables/Outcomes: </a:t>
                      </a:r>
                    </a:p>
                    <a:p>
                      <a:pPr marL="171450" indent="-171450">
                        <a:buFont typeface="Arial" panose="020B0604020202020204" pitchFamily="34" charset="0"/>
                        <a:buChar char="•"/>
                      </a:pPr>
                      <a:r>
                        <a:rPr lang="en-US" sz="1050" b="0" dirty="0">
                          <a:solidFill>
                            <a:schemeClr val="tx1"/>
                          </a:solidFill>
                          <a:latin typeface="Times New Roman" panose="02020603050405020304" pitchFamily="18" charset="0"/>
                          <a:cs typeface="Times New Roman" panose="02020603050405020304" pitchFamily="18" charset="0"/>
                        </a:rPr>
                        <a:t>Capture attention with motivational ice breaker video</a:t>
                      </a:r>
                    </a:p>
                    <a:p>
                      <a:pPr marL="171450" indent="-171450">
                        <a:buFont typeface="Arial" panose="020B0604020202020204" pitchFamily="34" charset="0"/>
                        <a:buChar char="•"/>
                      </a:pPr>
                      <a:r>
                        <a:rPr lang="en-US" sz="1050" b="0" dirty="0">
                          <a:solidFill>
                            <a:schemeClr val="tx1"/>
                          </a:solidFill>
                          <a:latin typeface="Times New Roman" panose="02020603050405020304" pitchFamily="18" charset="0"/>
                          <a:cs typeface="Times New Roman" panose="02020603050405020304" pitchFamily="18" charset="0"/>
                        </a:rPr>
                        <a:t>Provide students with lecture-based instruction and video presentation to aide all learner types in the necessary  </a:t>
                      </a:r>
                    </a:p>
                    <a:p>
                      <a:pPr>
                        <a:lnSpc>
                          <a:spcPct val="100000"/>
                        </a:lnSpc>
                      </a:pPr>
                      <a:endParaRPr lang="en-US" sz="1050" b="1" dirty="0">
                        <a:solidFill>
                          <a:schemeClr val="tx1"/>
                        </a:solidFill>
                        <a:latin typeface="Times New Roman" panose="02020603050405020304" pitchFamily="18" charset="0"/>
                        <a:cs typeface="Times New Roman" panose="02020603050405020304" pitchFamily="18" charset="0"/>
                      </a:endParaRPr>
                    </a:p>
                  </a:txBody>
                  <a:tcPr>
                    <a:lnL w="38100" cap="flat" cmpd="sng" algn="ctr">
                      <a:solidFill>
                        <a:srgbClr val="0000CC"/>
                      </a:solidFill>
                      <a:prstDash val="solid"/>
                      <a:round/>
                      <a:headEnd type="none" w="med" len="med"/>
                      <a:tailEnd type="none" w="med" len="med"/>
                    </a:lnL>
                    <a:lnR w="38100" cap="flat" cmpd="sng" algn="ctr">
                      <a:solidFill>
                        <a:srgbClr val="0000CC"/>
                      </a:solidFill>
                      <a:prstDash val="solid"/>
                      <a:round/>
                      <a:headEnd type="none" w="med" len="med"/>
                      <a:tailEnd type="none" w="med" len="med"/>
                    </a:lnR>
                    <a:lnT w="38100" cap="flat" cmpd="sng" algn="ctr">
                      <a:solidFill>
                        <a:srgbClr val="0000CC"/>
                      </a:solidFill>
                      <a:prstDash val="solid"/>
                      <a:round/>
                      <a:headEnd type="none" w="med" len="med"/>
                      <a:tailEnd type="none" w="med" len="med"/>
                    </a:lnT>
                    <a:lnB w="38100" cap="flat" cmpd="sng" algn="ctr">
                      <a:solidFill>
                        <a:srgbClr val="0000CC"/>
                      </a:solidFill>
                      <a:prstDash val="solid"/>
                      <a:round/>
                      <a:headEnd type="none" w="med" len="med"/>
                      <a:tailEnd type="none" w="med" len="med"/>
                    </a:lnB>
                    <a:noFill/>
                  </a:tcPr>
                </a:tc>
                <a:extLst>
                  <a:ext uri="{0D108BD9-81ED-4DB2-BD59-A6C34878D82A}">
                    <a16:rowId xmlns:a16="http://schemas.microsoft.com/office/drawing/2014/main" val="10002"/>
                  </a:ext>
                </a:extLst>
              </a:tr>
              <a:tr h="1623286">
                <a:tc v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0000"/>
                        </a:lnSpc>
                      </a:pPr>
                      <a:r>
                        <a:rPr lang="en-US" sz="1050" b="1" dirty="0">
                          <a:solidFill>
                            <a:schemeClr val="tx1"/>
                          </a:solidFill>
                          <a:latin typeface="Times New Roman" panose="02020603050405020304" pitchFamily="18" charset="0"/>
                          <a:cs typeface="Times New Roman" panose="02020603050405020304" pitchFamily="18" charset="0"/>
                        </a:rPr>
                        <a:t>Resources Required: </a:t>
                      </a:r>
                    </a:p>
                    <a:p>
                      <a:pPr marL="171450" indent="-171450">
                        <a:lnSpc>
                          <a:spcPct val="100000"/>
                        </a:lnSpc>
                        <a:buFont typeface="Arial" panose="020B0604020202020204" pitchFamily="34" charset="0"/>
                        <a:buChar char="•"/>
                      </a:pPr>
                      <a:r>
                        <a:rPr lang="en-US" sz="1050" b="0" dirty="0">
                          <a:solidFill>
                            <a:schemeClr val="tx1"/>
                          </a:solidFill>
                          <a:latin typeface="Times New Roman" panose="02020603050405020304" pitchFamily="18" charset="0"/>
                          <a:cs typeface="Times New Roman" panose="02020603050405020304" pitchFamily="18" charset="0"/>
                        </a:rPr>
                        <a:t>Instructor Guide</a:t>
                      </a:r>
                    </a:p>
                    <a:p>
                      <a:pPr marL="171450" indent="-171450">
                        <a:lnSpc>
                          <a:spcPct val="100000"/>
                        </a:lnSpc>
                        <a:buFont typeface="Arial" panose="020B0604020202020204" pitchFamily="34" charset="0"/>
                        <a:buChar char="•"/>
                      </a:pPr>
                      <a:r>
                        <a:rPr lang="en-US" sz="1050" b="0" dirty="0">
                          <a:solidFill>
                            <a:schemeClr val="tx1"/>
                          </a:solidFill>
                          <a:latin typeface="Times New Roman" panose="02020603050405020304" pitchFamily="18" charset="0"/>
                          <a:cs typeface="Times New Roman" panose="02020603050405020304" pitchFamily="18" charset="0"/>
                        </a:rPr>
                        <a:t>Student Folders with handouts and student guide</a:t>
                      </a:r>
                    </a:p>
                    <a:p>
                      <a:pPr marL="171450" indent="-171450">
                        <a:lnSpc>
                          <a:spcPct val="100000"/>
                        </a:lnSpc>
                        <a:buFont typeface="Arial" panose="020B0604020202020204" pitchFamily="34" charset="0"/>
                        <a:buChar char="•"/>
                      </a:pPr>
                      <a:r>
                        <a:rPr lang="en-US" sz="1050" b="0" dirty="0">
                          <a:solidFill>
                            <a:schemeClr val="tx1"/>
                          </a:solidFill>
                          <a:latin typeface="Times New Roman" panose="02020603050405020304" pitchFamily="18" charset="0"/>
                          <a:cs typeface="Times New Roman" panose="02020603050405020304" pitchFamily="18" charset="0"/>
                        </a:rPr>
                        <a:t>NCOLCE classroom with student and instructor stations</a:t>
                      </a:r>
                    </a:p>
                    <a:p>
                      <a:pPr marL="171450" indent="-171450">
                        <a:lnSpc>
                          <a:spcPct val="100000"/>
                        </a:lnSpc>
                        <a:buFont typeface="Arial" panose="020B0604020202020204" pitchFamily="34" charset="0"/>
                        <a:buChar char="•"/>
                      </a:pPr>
                      <a:r>
                        <a:rPr lang="en-US" sz="1050" b="0" dirty="0">
                          <a:solidFill>
                            <a:schemeClr val="tx1"/>
                          </a:solidFill>
                          <a:latin typeface="Times New Roman" panose="02020603050405020304" pitchFamily="18" charset="0"/>
                          <a:cs typeface="Times New Roman" panose="02020603050405020304" pitchFamily="18" charset="0"/>
                        </a:rPr>
                        <a:t>Wi-Fi and Internet Access</a:t>
                      </a:r>
                    </a:p>
                    <a:p>
                      <a:pPr marL="171450" indent="-171450">
                        <a:lnSpc>
                          <a:spcPct val="100000"/>
                        </a:lnSpc>
                        <a:buFont typeface="Arial" panose="020B0604020202020204" pitchFamily="34" charset="0"/>
                        <a:buChar char="•"/>
                      </a:pPr>
                      <a:r>
                        <a:rPr lang="en-US" sz="1050" b="0" dirty="0">
                          <a:solidFill>
                            <a:schemeClr val="tx1"/>
                          </a:solidFill>
                          <a:latin typeface="Times New Roman" panose="02020603050405020304" pitchFamily="18" charset="0"/>
                          <a:cs typeface="Times New Roman" panose="02020603050405020304" pitchFamily="18" charset="0"/>
                        </a:rPr>
                        <a:t>Markers</a:t>
                      </a:r>
                    </a:p>
                    <a:p>
                      <a:pPr marL="171450" indent="-171450">
                        <a:lnSpc>
                          <a:spcPct val="100000"/>
                        </a:lnSpc>
                        <a:buFont typeface="Arial" panose="020B0604020202020204" pitchFamily="34" charset="0"/>
                        <a:buChar char="•"/>
                      </a:pPr>
                      <a:r>
                        <a:rPr lang="en-US" sz="1050" b="0" dirty="0">
                          <a:solidFill>
                            <a:schemeClr val="tx1"/>
                          </a:solidFill>
                          <a:latin typeface="Times New Roman" panose="02020603050405020304" pitchFamily="18" charset="0"/>
                          <a:cs typeface="Times New Roman" panose="02020603050405020304" pitchFamily="18" charset="0"/>
                        </a:rPr>
                        <a:t>Scratch Paper</a:t>
                      </a:r>
                    </a:p>
                    <a:p>
                      <a:pPr marL="171450" indent="-171450">
                        <a:lnSpc>
                          <a:spcPct val="100000"/>
                        </a:lnSpc>
                        <a:buFont typeface="Arial" panose="020B0604020202020204" pitchFamily="34" charset="0"/>
                        <a:buChar char="•"/>
                      </a:pPr>
                      <a:r>
                        <a:rPr lang="en-US" sz="1050" b="0" dirty="0">
                          <a:solidFill>
                            <a:schemeClr val="tx1"/>
                          </a:solidFill>
                          <a:latin typeface="Times New Roman" panose="02020603050405020304" pitchFamily="18" charset="0"/>
                          <a:cs typeface="Times New Roman" panose="02020603050405020304" pitchFamily="18" charset="0"/>
                        </a:rPr>
                        <a:t>Video Presentations </a:t>
                      </a:r>
                      <a:endParaRPr lang="en-US" sz="1050" dirty="0">
                        <a:solidFill>
                          <a:schemeClr val="accent1">
                            <a:lumMod val="75000"/>
                          </a:schemeClr>
                        </a:solidFill>
                        <a:latin typeface="Times New Roman" panose="02020603050405020304" pitchFamily="18" charset="0"/>
                        <a:cs typeface="Times New Roman" panose="02020603050405020304" pitchFamily="18" charset="0"/>
                      </a:endParaRPr>
                    </a:p>
                  </a:txBody>
                  <a:tcPr>
                    <a:lnL w="38100" cap="flat" cmpd="sng" algn="ctr">
                      <a:solidFill>
                        <a:srgbClr val="0000CC"/>
                      </a:solidFill>
                      <a:prstDash val="solid"/>
                      <a:round/>
                      <a:headEnd type="none" w="med" len="med"/>
                      <a:tailEnd type="none" w="med" len="med"/>
                    </a:lnL>
                    <a:lnR w="38100" cap="flat" cmpd="sng" algn="ctr">
                      <a:solidFill>
                        <a:srgbClr val="0000CC"/>
                      </a:solidFill>
                      <a:prstDash val="solid"/>
                      <a:round/>
                      <a:headEnd type="none" w="med" len="med"/>
                      <a:tailEnd type="none" w="med" len="med"/>
                    </a:lnR>
                    <a:lnT w="38100" cap="flat" cmpd="sng" algn="ctr">
                      <a:solidFill>
                        <a:srgbClr val="0000CC"/>
                      </a:solidFill>
                      <a:prstDash val="solid"/>
                      <a:round/>
                      <a:headEnd type="none" w="med" len="med"/>
                      <a:tailEnd type="none" w="med" len="med"/>
                    </a:lnT>
                    <a:lnB w="38100" cap="flat" cmpd="sng" algn="ctr">
                      <a:solidFill>
                        <a:srgbClr val="0000CC"/>
                      </a:solidFill>
                      <a:prstDash val="solid"/>
                      <a:round/>
                      <a:headEnd type="none" w="med" len="med"/>
                      <a:tailEnd type="none" w="med" len="med"/>
                    </a:lnB>
                    <a:noFill/>
                  </a:tcPr>
                </a:tc>
                <a:extLst>
                  <a:ext uri="{0D108BD9-81ED-4DB2-BD59-A6C34878D82A}">
                    <a16:rowId xmlns:a16="http://schemas.microsoft.com/office/drawing/2014/main" val="10003"/>
                  </a:ext>
                </a:extLst>
              </a:tr>
              <a:tr h="1038065">
                <a:tc rowSpan="2">
                  <a:txBody>
                    <a:bodyPr/>
                    <a:lstStyle/>
                    <a:p>
                      <a:r>
                        <a:rPr lang="en-US" sz="1100" b="1" dirty="0">
                          <a:solidFill>
                            <a:schemeClr val="tx1"/>
                          </a:solidFill>
                          <a:latin typeface="Times New Roman" panose="02020603050405020304" pitchFamily="18" charset="0"/>
                          <a:cs typeface="Times New Roman" panose="02020603050405020304" pitchFamily="18" charset="0"/>
                        </a:rPr>
                        <a:t>Notes: </a:t>
                      </a:r>
                    </a:p>
                    <a:p>
                      <a:pPr marL="171450" indent="-171450">
                        <a:buFont typeface="Arial" panose="020B0604020202020204" pitchFamily="34" charset="0"/>
                        <a:buChar char="•"/>
                      </a:pPr>
                      <a:r>
                        <a:rPr lang="en-US" sz="1100" b="0" dirty="0">
                          <a:solidFill>
                            <a:schemeClr val="tx1"/>
                          </a:solidFill>
                          <a:latin typeface="Times New Roman" panose="02020603050405020304" pitchFamily="18" charset="0"/>
                          <a:cs typeface="Times New Roman" panose="02020603050405020304" pitchFamily="18" charset="0"/>
                        </a:rPr>
                        <a:t>Prepare instructor stations and student stations for access to ice breaker video URL: </a:t>
                      </a:r>
                      <a:r>
                        <a:rPr lang="en-US" sz="1100" b="0" dirty="0">
                          <a:latin typeface="Times New Roman" panose="02020603050405020304" pitchFamily="18" charset="0"/>
                          <a:cs typeface="Times New Roman" panose="02020603050405020304" pitchFamily="18" charset="0"/>
                          <a:hlinkClick r:id="rId3" tooltip="Instructional Unit IB Video"/>
                        </a:rPr>
                        <a:t>Funny Fitness Video- Have You Done Your Exercises Today</a:t>
                      </a:r>
                      <a:endParaRPr lang="en-US" sz="1100" b="0" dirty="0">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r>
                        <a:rPr lang="en-US" sz="1100" b="0" dirty="0">
                          <a:latin typeface="Times New Roman" panose="02020603050405020304" pitchFamily="18" charset="0"/>
                          <a:cs typeface="Times New Roman" panose="02020603050405020304" pitchFamily="18" charset="0"/>
                        </a:rPr>
                        <a:t>Create .PPT presentation on following:</a:t>
                      </a:r>
                    </a:p>
                    <a:p>
                      <a:pPr marL="0" indent="0">
                        <a:buFont typeface="Arial" panose="020B0604020202020204" pitchFamily="34" charset="0"/>
                        <a:buNone/>
                      </a:pPr>
                      <a:r>
                        <a:rPr lang="en-US" sz="1100" b="0" dirty="0">
                          <a:latin typeface="Times New Roman" panose="02020603050405020304" pitchFamily="18" charset="0"/>
                          <a:cs typeface="Times New Roman" panose="02020603050405020304" pitchFamily="18" charset="0"/>
                        </a:rPr>
                        <a:t>                          a. How to develop small unit PRT plan</a:t>
                      </a:r>
                    </a:p>
                    <a:p>
                      <a:pPr marL="0" indent="0">
                        <a:buFont typeface="Arial" panose="020B0604020202020204" pitchFamily="34" charset="0"/>
                        <a:buNone/>
                      </a:pPr>
                      <a:r>
                        <a:rPr lang="en-US" sz="1100" b="0" dirty="0">
                          <a:latin typeface="Times New Roman" panose="02020603050405020304" pitchFamily="18" charset="0"/>
                          <a:cs typeface="Times New Roman" panose="02020603050405020304" pitchFamily="18" charset="0"/>
                        </a:rPr>
                        <a:t>                          b.  Proper procedures for leg tuck, BLR, LTT, AGP</a:t>
                      </a:r>
                    </a:p>
                    <a:p>
                      <a:pPr marL="0" indent="0">
                        <a:buFont typeface="Arial" panose="020B0604020202020204" pitchFamily="34" charset="0"/>
                        <a:buNone/>
                      </a:pPr>
                      <a:endParaRPr lang="en-US" sz="1100" b="0" dirty="0">
                        <a:solidFill>
                          <a:schemeClr val="tx1"/>
                        </a:solidFill>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r>
                        <a:rPr lang="en-US" sz="1100" b="0" dirty="0">
                          <a:solidFill>
                            <a:schemeClr val="tx1"/>
                          </a:solidFill>
                          <a:latin typeface="Times New Roman" panose="02020603050405020304" pitchFamily="18" charset="0"/>
                          <a:cs typeface="Times New Roman" panose="02020603050405020304" pitchFamily="18" charset="0"/>
                        </a:rPr>
                        <a:t>Prepare instructor stations and student stations for videos exercise URLs:</a:t>
                      </a:r>
                    </a:p>
                    <a:p>
                      <a:pPr marL="0" indent="0">
                        <a:buFont typeface="Arial" panose="020B0604020202020204" pitchFamily="34" charset="0"/>
                        <a:buNone/>
                      </a:pPr>
                      <a:endParaRPr lang="en-US" sz="1100" dirty="0">
                        <a:solidFill>
                          <a:schemeClr val="tx1"/>
                        </a:solidFill>
                        <a:latin typeface="Times New Roman" panose="02020603050405020304" pitchFamily="18" charset="0"/>
                        <a:cs typeface="Times New Roman" panose="02020603050405020304" pitchFamily="18" charset="0"/>
                      </a:endParaRPr>
                    </a:p>
                  </a:txBody>
                  <a:tcPr>
                    <a:lnL w="38100" cap="flat" cmpd="sng" algn="ctr">
                      <a:solidFill>
                        <a:srgbClr val="0000CC"/>
                      </a:solidFill>
                      <a:prstDash val="solid"/>
                      <a:round/>
                      <a:headEnd type="none" w="med" len="med"/>
                      <a:tailEnd type="none" w="med" len="med"/>
                    </a:lnL>
                    <a:lnR w="38100" cap="flat" cmpd="sng" algn="ctr">
                      <a:solidFill>
                        <a:srgbClr val="0000CC"/>
                      </a:solidFill>
                      <a:prstDash val="solid"/>
                      <a:round/>
                      <a:headEnd type="none" w="med" len="med"/>
                      <a:tailEnd type="none" w="med" len="med"/>
                    </a:lnR>
                    <a:lnT w="38100" cap="flat" cmpd="sng" algn="ctr">
                      <a:solidFill>
                        <a:srgbClr val="0000CC"/>
                      </a:solidFill>
                      <a:prstDash val="solid"/>
                      <a:round/>
                      <a:headEnd type="none" w="med" len="med"/>
                      <a:tailEnd type="none" w="med" len="med"/>
                    </a:lnT>
                    <a:lnB w="38100" cap="flat" cmpd="sng" algn="ctr">
                      <a:solidFill>
                        <a:srgbClr val="0000CC"/>
                      </a:solidFill>
                      <a:prstDash val="solid"/>
                      <a:round/>
                      <a:headEnd type="none" w="med" len="med"/>
                      <a:tailEnd type="none" w="med" len="med"/>
                    </a:lnB>
                    <a:noFill/>
                  </a:tcPr>
                </a:tc>
                <a:tc>
                  <a: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1050" b="1" dirty="0">
                          <a:solidFill>
                            <a:schemeClr val="tx1"/>
                          </a:solidFill>
                          <a:latin typeface="Times New Roman" panose="02020603050405020304" pitchFamily="18" charset="0"/>
                          <a:cs typeface="Times New Roman" panose="02020603050405020304" pitchFamily="18" charset="0"/>
                        </a:rPr>
                        <a:t>Key learning objectives / sub-objectives:</a:t>
                      </a:r>
                    </a:p>
                    <a:p>
                      <a:pPr marL="171450" marR="0" lvl="0" indent="-17145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1050" b="0" dirty="0">
                          <a:solidFill>
                            <a:schemeClr val="tx1"/>
                          </a:solidFill>
                          <a:latin typeface="Times New Roman" panose="02020603050405020304" pitchFamily="18" charset="0"/>
                          <a:cs typeface="Times New Roman" panose="02020603050405020304" pitchFamily="18" charset="0"/>
                        </a:rPr>
                        <a:t>Students will have </a:t>
                      </a:r>
                      <a:r>
                        <a:rPr lang="en-US" sz="1050" b="1" i="1" u="sng" dirty="0">
                          <a:solidFill>
                            <a:schemeClr val="tx1"/>
                          </a:solidFill>
                          <a:latin typeface="Times New Roman" panose="02020603050405020304" pitchFamily="18" charset="0"/>
                          <a:cs typeface="Times New Roman" panose="02020603050405020304" pitchFamily="18" charset="0"/>
                        </a:rPr>
                        <a:t>knowledge</a:t>
                      </a:r>
                      <a:r>
                        <a:rPr lang="en-US" sz="1050" b="0" i="0" u="none" dirty="0">
                          <a:solidFill>
                            <a:schemeClr val="tx1"/>
                          </a:solidFill>
                          <a:latin typeface="Times New Roman" panose="02020603050405020304" pitchFamily="18" charset="0"/>
                          <a:cs typeface="Times New Roman" panose="02020603050405020304" pitchFamily="18" charset="0"/>
                        </a:rPr>
                        <a:t> and </a:t>
                      </a:r>
                      <a:r>
                        <a:rPr lang="en-US" sz="1050" b="1" i="1" u="sng" dirty="0">
                          <a:solidFill>
                            <a:schemeClr val="tx1"/>
                          </a:solidFill>
                          <a:latin typeface="Times New Roman" panose="02020603050405020304" pitchFamily="18" charset="0"/>
                          <a:cs typeface="Times New Roman" panose="02020603050405020304" pitchFamily="18" charset="0"/>
                        </a:rPr>
                        <a:t>understanding</a:t>
                      </a:r>
                      <a:r>
                        <a:rPr lang="en-US" sz="1050" b="0" i="0" u="none" dirty="0">
                          <a:solidFill>
                            <a:schemeClr val="tx1"/>
                          </a:solidFill>
                          <a:latin typeface="Times New Roman" panose="02020603050405020304" pitchFamily="18" charset="0"/>
                          <a:cs typeface="Times New Roman" panose="02020603050405020304" pitchFamily="18" charset="0"/>
                        </a:rPr>
                        <a:t> (blooms taxonomy) of</a:t>
                      </a:r>
                      <a:r>
                        <a:rPr lang="en-US" sz="1050" b="0" dirty="0">
                          <a:solidFill>
                            <a:schemeClr val="tx1"/>
                          </a:solidFill>
                          <a:latin typeface="Times New Roman" panose="02020603050405020304" pitchFamily="18" charset="0"/>
                          <a:cs typeface="Times New Roman" panose="02020603050405020304" pitchFamily="18" charset="0"/>
                        </a:rPr>
                        <a:t> the leg tuck event and all three training exercises IAW FM 7-22.1</a:t>
                      </a:r>
                    </a:p>
                    <a:p>
                      <a:pPr marL="171450" marR="0" lvl="0" indent="-17145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1050" b="0" dirty="0">
                          <a:solidFill>
                            <a:schemeClr val="tx1"/>
                          </a:solidFill>
                          <a:latin typeface="Times New Roman" panose="02020603050405020304" pitchFamily="18" charset="0"/>
                          <a:cs typeface="Times New Roman" panose="02020603050405020304" pitchFamily="18" charset="0"/>
                        </a:rPr>
                        <a:t>Students will have the </a:t>
                      </a:r>
                      <a:r>
                        <a:rPr lang="en-US" sz="1050" b="1" i="1" u="sng" dirty="0">
                          <a:solidFill>
                            <a:schemeClr val="tx1"/>
                          </a:solidFill>
                          <a:latin typeface="Times New Roman" panose="02020603050405020304" pitchFamily="18" charset="0"/>
                          <a:cs typeface="Times New Roman" panose="02020603050405020304" pitchFamily="18" charset="0"/>
                        </a:rPr>
                        <a:t>describe</a:t>
                      </a:r>
                      <a:r>
                        <a:rPr lang="en-US" sz="1050" b="0" dirty="0">
                          <a:solidFill>
                            <a:schemeClr val="tx1"/>
                          </a:solidFill>
                          <a:latin typeface="Times New Roman" panose="02020603050405020304" pitchFamily="18" charset="0"/>
                          <a:cs typeface="Times New Roman" panose="02020603050405020304" pitchFamily="18" charset="0"/>
                        </a:rPr>
                        <a:t> and </a:t>
                      </a:r>
                      <a:r>
                        <a:rPr lang="en-US" sz="1050" b="1" i="1" u="sng" dirty="0">
                          <a:solidFill>
                            <a:schemeClr val="tx1"/>
                          </a:solidFill>
                          <a:latin typeface="Times New Roman" panose="02020603050405020304" pitchFamily="18" charset="0"/>
                          <a:cs typeface="Times New Roman" panose="02020603050405020304" pitchFamily="18" charset="0"/>
                        </a:rPr>
                        <a:t>create</a:t>
                      </a:r>
                      <a:r>
                        <a:rPr lang="en-US" sz="1050" b="0" i="0" u="none" dirty="0">
                          <a:solidFill>
                            <a:schemeClr val="tx1"/>
                          </a:solidFill>
                          <a:latin typeface="Times New Roman" panose="02020603050405020304" pitchFamily="18" charset="0"/>
                          <a:cs typeface="Times New Roman" panose="02020603050405020304" pitchFamily="18" charset="0"/>
                        </a:rPr>
                        <a:t> (blooms taxonomy)</a:t>
                      </a:r>
                      <a:r>
                        <a:rPr lang="en-US" sz="1050" b="0" dirty="0">
                          <a:solidFill>
                            <a:schemeClr val="tx1"/>
                          </a:solidFill>
                          <a:latin typeface="Times New Roman" panose="02020603050405020304" pitchFamily="18" charset="0"/>
                          <a:cs typeface="Times New Roman" panose="02020603050405020304" pitchFamily="18" charset="0"/>
                        </a:rPr>
                        <a:t> on how to effectively establish small unit PRT plan IAW FM 7-0</a:t>
                      </a:r>
                      <a:endParaRPr lang="en-US" sz="1050" b="1" dirty="0">
                        <a:solidFill>
                          <a:schemeClr val="tx1"/>
                        </a:solidFill>
                        <a:latin typeface="Times New Roman" panose="02020603050405020304" pitchFamily="18" charset="0"/>
                        <a:cs typeface="Times New Roman" panose="02020603050405020304" pitchFamily="18" charset="0"/>
                      </a:endParaRPr>
                    </a:p>
                  </a:txBody>
                  <a:tcPr>
                    <a:lnL w="38100" cap="flat" cmpd="sng" algn="ctr">
                      <a:solidFill>
                        <a:srgbClr val="0000CC"/>
                      </a:solidFill>
                      <a:prstDash val="solid"/>
                      <a:round/>
                      <a:headEnd type="none" w="med" len="med"/>
                      <a:tailEnd type="none" w="med" len="med"/>
                    </a:lnL>
                    <a:lnR w="38100" cap="flat" cmpd="sng" algn="ctr">
                      <a:solidFill>
                        <a:srgbClr val="0000CC"/>
                      </a:solidFill>
                      <a:prstDash val="solid"/>
                      <a:round/>
                      <a:headEnd type="none" w="med" len="med"/>
                      <a:tailEnd type="none" w="med" len="med"/>
                    </a:lnR>
                    <a:lnT w="38100" cap="flat" cmpd="sng" algn="ctr">
                      <a:solidFill>
                        <a:srgbClr val="0000CC"/>
                      </a:solidFill>
                      <a:prstDash val="solid"/>
                      <a:round/>
                      <a:headEnd type="none" w="med" len="med"/>
                      <a:tailEnd type="none" w="med" len="med"/>
                    </a:lnT>
                    <a:lnB w="38100" cap="flat" cmpd="sng" algn="ctr">
                      <a:solidFill>
                        <a:srgbClr val="0000CC"/>
                      </a:solidFill>
                      <a:prstDash val="solid"/>
                      <a:round/>
                      <a:headEnd type="none" w="med" len="med"/>
                      <a:tailEnd type="none" w="med" len="med"/>
                    </a:lnB>
                    <a:noFill/>
                  </a:tcPr>
                </a:tc>
                <a:extLst>
                  <a:ext uri="{0D108BD9-81ED-4DB2-BD59-A6C34878D82A}">
                    <a16:rowId xmlns:a16="http://schemas.microsoft.com/office/drawing/2014/main" val="10004"/>
                  </a:ext>
                </a:extLst>
              </a:tr>
              <a:tr h="1027132">
                <a:tc vMerge="1">
                  <a:txBody>
                    <a:bodyPr/>
                    <a:lstStyle/>
                    <a:p>
                      <a:pPr marL="171450" indent="-171450">
                        <a:buFont typeface="Arial" panose="020B0604020202020204" pitchFamily="34" charset="0"/>
                        <a:buChar char="•"/>
                      </a:pPr>
                      <a:endParaRPr lang="en-US" sz="12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050" b="1" dirty="0">
                          <a:solidFill>
                            <a:schemeClr val="tx1"/>
                          </a:solidFill>
                          <a:latin typeface="Times New Roman" panose="02020603050405020304" pitchFamily="18" charset="0"/>
                          <a:cs typeface="Times New Roman" panose="02020603050405020304" pitchFamily="18" charset="0"/>
                        </a:rPr>
                        <a:t>Key Content Points:</a:t>
                      </a:r>
                    </a:p>
                    <a:p>
                      <a:pPr marL="171450" indent="-171450">
                        <a:buFont typeface="Arial" panose="020B0604020202020204" pitchFamily="34" charset="0"/>
                        <a:buChar char="•"/>
                      </a:pPr>
                      <a:r>
                        <a:rPr lang="en-US" sz="1050" b="0" dirty="0">
                          <a:solidFill>
                            <a:schemeClr val="tx1"/>
                          </a:solidFill>
                          <a:latin typeface="Times New Roman" panose="02020603050405020304" pitchFamily="18" charset="0"/>
                          <a:cs typeface="Times New Roman" panose="02020603050405020304" pitchFamily="18" charset="0"/>
                        </a:rPr>
                        <a:t>Attitudes</a:t>
                      </a:r>
                    </a:p>
                    <a:p>
                      <a:pPr marL="171450" indent="-171450">
                        <a:buFont typeface="Arial" panose="020B0604020202020204" pitchFamily="34" charset="0"/>
                        <a:buChar char="•"/>
                      </a:pPr>
                      <a:r>
                        <a:rPr lang="en-US" sz="1050" b="0" dirty="0">
                          <a:solidFill>
                            <a:schemeClr val="tx1"/>
                          </a:solidFill>
                          <a:latin typeface="Times New Roman" panose="02020603050405020304" pitchFamily="18" charset="0"/>
                          <a:cs typeface="Times New Roman" panose="02020603050405020304" pitchFamily="18" charset="0"/>
                        </a:rPr>
                        <a:t>Developing small unit Physical Readiness Training plan</a:t>
                      </a:r>
                    </a:p>
                    <a:p>
                      <a:pPr marL="171450" indent="-171450">
                        <a:buFont typeface="Arial" panose="020B0604020202020204" pitchFamily="34" charset="0"/>
                        <a:buChar char="•"/>
                      </a:pPr>
                      <a:r>
                        <a:rPr lang="en-US" sz="1050" b="0" dirty="0">
                          <a:solidFill>
                            <a:schemeClr val="tx1"/>
                          </a:solidFill>
                          <a:latin typeface="Times New Roman" panose="02020603050405020304" pitchFamily="18" charset="0"/>
                          <a:cs typeface="Times New Roman" panose="02020603050405020304" pitchFamily="18" charset="0"/>
                        </a:rPr>
                        <a:t>Knowledge and understanding of leg tuck and existing three conditioning exercises </a:t>
                      </a:r>
                      <a:r>
                        <a:rPr lang="en-US" sz="1050" b="0" i="1" dirty="0">
                          <a:solidFill>
                            <a:schemeClr val="tx1"/>
                          </a:solidFill>
                          <a:latin typeface="Times New Roman" panose="02020603050405020304" pitchFamily="18" charset="0"/>
                          <a:cs typeface="Times New Roman" panose="02020603050405020304" pitchFamily="18" charset="0"/>
                        </a:rPr>
                        <a:t>(Activation of Knowledge)</a:t>
                      </a:r>
                    </a:p>
                  </a:txBody>
                  <a:tcPr>
                    <a:lnL w="38100" cap="flat" cmpd="sng" algn="ctr">
                      <a:solidFill>
                        <a:srgbClr val="0000CC"/>
                      </a:solidFill>
                      <a:prstDash val="solid"/>
                      <a:round/>
                      <a:headEnd type="none" w="med" len="med"/>
                      <a:tailEnd type="none" w="med" len="med"/>
                    </a:lnL>
                    <a:lnR w="38100" cap="flat" cmpd="sng" algn="ctr">
                      <a:solidFill>
                        <a:srgbClr val="0000CC"/>
                      </a:solidFill>
                      <a:prstDash val="solid"/>
                      <a:round/>
                      <a:headEnd type="none" w="med" len="med"/>
                      <a:tailEnd type="none" w="med" len="med"/>
                    </a:lnR>
                    <a:lnT w="38100" cap="flat" cmpd="sng" algn="ctr">
                      <a:solidFill>
                        <a:srgbClr val="0000CC"/>
                      </a:solidFill>
                      <a:prstDash val="solid"/>
                      <a:round/>
                      <a:headEnd type="none" w="med" len="med"/>
                      <a:tailEnd type="none" w="med" len="med"/>
                    </a:lnT>
                    <a:lnB w="38100" cap="flat" cmpd="sng" algn="ctr">
                      <a:solidFill>
                        <a:srgbClr val="0000CC"/>
                      </a:solidFill>
                      <a:prstDash val="solid"/>
                      <a:round/>
                      <a:headEnd type="none" w="med" len="med"/>
                      <a:tailEnd type="none" w="med" len="med"/>
                    </a:lnB>
                    <a:noFill/>
                  </a:tcPr>
                </a:tc>
                <a:extLst>
                  <a:ext uri="{0D108BD9-81ED-4DB2-BD59-A6C34878D82A}">
                    <a16:rowId xmlns:a16="http://schemas.microsoft.com/office/drawing/2014/main" val="10005"/>
                  </a:ext>
                </a:extLst>
              </a:tr>
            </a:tbl>
          </a:graphicData>
        </a:graphic>
      </p:graphicFrame>
      <p:pic>
        <p:nvPicPr>
          <p:cNvPr id="7172" name="Picture 4">
            <a:extLst>
              <a:ext uri="{FF2B5EF4-FFF2-40B4-BE49-F238E27FC236}">
                <a16:creationId xmlns:a16="http://schemas.microsoft.com/office/drawing/2014/main" id="{BFE7D2A4-5FF0-4623-BA38-36F51311B93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1964" y="795339"/>
            <a:ext cx="1947862" cy="1584025"/>
          </a:xfrm>
          <a:prstGeom prst="rect">
            <a:avLst/>
          </a:prstGeom>
          <a:noFill/>
          <a:extLst>
            <a:ext uri="{909E8E84-426E-40DD-AFC4-6F175D3DCCD1}">
              <a14:hiddenFill xmlns:a14="http://schemas.microsoft.com/office/drawing/2010/main">
                <a:solidFill>
                  <a:srgbClr val="FFFFFF"/>
                </a:solidFill>
              </a14:hiddenFill>
            </a:ext>
          </a:extLst>
        </p:spPr>
      </p:pic>
      <p:sp>
        <p:nvSpPr>
          <p:cNvPr id="2" name="Arrow: Curved Down 1">
            <a:extLst>
              <a:ext uri="{FF2B5EF4-FFF2-40B4-BE49-F238E27FC236}">
                <a16:creationId xmlns:a16="http://schemas.microsoft.com/office/drawing/2014/main" id="{B4D0693A-8FB7-4A22-A666-6A4A9B0BEA2F}"/>
              </a:ext>
            </a:extLst>
          </p:cNvPr>
          <p:cNvSpPr/>
          <p:nvPr/>
        </p:nvSpPr>
        <p:spPr>
          <a:xfrm rot="2967672">
            <a:off x="2209380" y="1686901"/>
            <a:ext cx="2198153" cy="731520"/>
          </a:xfrm>
          <a:prstGeom prst="curvedDownArrow">
            <a:avLst>
              <a:gd name="adj1" fmla="val 25000"/>
              <a:gd name="adj2" fmla="val 79083"/>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 name="Rectangle 3">
            <a:extLst>
              <a:ext uri="{FF2B5EF4-FFF2-40B4-BE49-F238E27FC236}">
                <a16:creationId xmlns:a16="http://schemas.microsoft.com/office/drawing/2014/main" id="{A4B51849-30AE-4EC9-AF89-45E38AF1D48E}"/>
              </a:ext>
            </a:extLst>
          </p:cNvPr>
          <p:cNvSpPr/>
          <p:nvPr/>
        </p:nvSpPr>
        <p:spPr>
          <a:xfrm>
            <a:off x="1030700" y="2286303"/>
            <a:ext cx="787395" cy="400110"/>
          </a:xfrm>
          <a:prstGeom prst="rect">
            <a:avLst/>
          </a:prstGeom>
          <a:noFill/>
        </p:spPr>
        <p:txBody>
          <a:bodyPr wrap="none" lIns="91440" tIns="45720" rIns="91440" bIns="45720">
            <a:spAutoFit/>
          </a:bodyPr>
          <a:lstStyle/>
          <a:p>
            <a:pPr algn="ctr"/>
            <a:r>
              <a:rPr lang="en-US" sz="2000" b="0" cap="none" spc="0" dirty="0">
                <a:ln w="0"/>
                <a:solidFill>
                  <a:schemeClr val="tx1"/>
                </a:solidFill>
                <a:effectLst>
                  <a:outerShdw blurRad="38100" dist="19050" dir="2700000" algn="tl" rotWithShape="0">
                    <a:schemeClr val="dk1">
                      <a:alpha val="40000"/>
                    </a:schemeClr>
                  </a:outerShdw>
                </a:effectLst>
              </a:rPr>
              <a:t>Video</a:t>
            </a:r>
          </a:p>
        </p:txBody>
      </p:sp>
      <p:sp>
        <p:nvSpPr>
          <p:cNvPr id="12" name="Rectangle 11">
            <a:extLst>
              <a:ext uri="{FF2B5EF4-FFF2-40B4-BE49-F238E27FC236}">
                <a16:creationId xmlns:a16="http://schemas.microsoft.com/office/drawing/2014/main" id="{089D7E75-A74C-4EFF-9C4B-7D590ACC0EFC}"/>
              </a:ext>
            </a:extLst>
          </p:cNvPr>
          <p:cNvSpPr/>
          <p:nvPr/>
        </p:nvSpPr>
        <p:spPr>
          <a:xfrm>
            <a:off x="623300" y="4223880"/>
            <a:ext cx="3677481" cy="338554"/>
          </a:xfrm>
          <a:prstGeom prst="rect">
            <a:avLst/>
          </a:prstGeom>
          <a:noFill/>
        </p:spPr>
        <p:txBody>
          <a:bodyPr wrap="none" lIns="91440" tIns="45720" rIns="91440" bIns="45720">
            <a:spAutoFit/>
          </a:bodyPr>
          <a:lstStyle/>
          <a:p>
            <a:pPr algn="ctr"/>
            <a:r>
              <a:rPr lang="en-US" sz="1600" b="0" cap="none" spc="0" dirty="0">
                <a:ln w="0"/>
                <a:solidFill>
                  <a:schemeClr val="tx1"/>
                </a:solidFill>
                <a:effectLst>
                  <a:outerShdw blurRad="38100" dist="19050" dir="2700000" algn="tl" rotWithShape="0">
                    <a:schemeClr val="dk1">
                      <a:alpha val="40000"/>
                    </a:schemeClr>
                  </a:outerShdw>
                </a:effectLst>
              </a:rPr>
              <a:t>Content Video Presentations and Lectures</a:t>
            </a:r>
          </a:p>
        </p:txBody>
      </p:sp>
      <p:pic>
        <p:nvPicPr>
          <p:cNvPr id="7176" name="Picture 8">
            <a:extLst>
              <a:ext uri="{FF2B5EF4-FFF2-40B4-BE49-F238E27FC236}">
                <a16:creationId xmlns:a16="http://schemas.microsoft.com/office/drawing/2014/main" id="{840A33E3-A62E-4679-90B5-5BE7C9BA1446}"/>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47849" y="2730776"/>
            <a:ext cx="2415175" cy="1497409"/>
          </a:xfrm>
          <a:prstGeom prst="rect">
            <a:avLst/>
          </a:prstGeom>
          <a:noFill/>
          <a:effectLst>
            <a:softEdge rad="31750"/>
          </a:effectLst>
          <a:extLst>
            <a:ext uri="{909E8E84-426E-40DD-AFC4-6F175D3DCCD1}">
              <a14:hiddenFill xmlns:a14="http://schemas.microsoft.com/office/drawing/2010/main">
                <a:solidFill>
                  <a:srgbClr val="FFFFFF"/>
                </a:solidFill>
              </a14:hiddenFill>
            </a:ext>
          </a:extLst>
        </p:spPr>
      </p:pic>
      <p:sp>
        <p:nvSpPr>
          <p:cNvPr id="15" name="TextBox 14">
            <a:extLst>
              <a:ext uri="{FF2B5EF4-FFF2-40B4-BE49-F238E27FC236}">
                <a16:creationId xmlns:a16="http://schemas.microsoft.com/office/drawing/2014/main" id="{1239C7B1-E5CC-47F7-A756-549F14C2B16B}"/>
              </a:ext>
            </a:extLst>
          </p:cNvPr>
          <p:cNvSpPr txBox="1"/>
          <p:nvPr/>
        </p:nvSpPr>
        <p:spPr>
          <a:xfrm>
            <a:off x="1047849" y="2751436"/>
            <a:ext cx="4572000" cy="923330"/>
          </a:xfrm>
          <a:prstGeom prst="rect">
            <a:avLst/>
          </a:prstGeom>
          <a:noFill/>
        </p:spPr>
        <p:txBody>
          <a:bodyPr wrap="square">
            <a:spAutoFit/>
          </a:bodyPr>
          <a:lstStyle/>
          <a:p>
            <a:pPr algn="l" fontAlgn="base"/>
            <a:r>
              <a:rPr lang="en-US" b="1" cap="all" dirty="0">
                <a:solidFill>
                  <a:srgbClr val="FFFFFF"/>
                </a:solidFill>
                <a:effectLst/>
                <a:latin typeface="Overpass"/>
              </a:rPr>
              <a:t>APPLICATION TO</a:t>
            </a:r>
            <a:br>
              <a:rPr lang="en-US" b="1" cap="all" dirty="0">
                <a:solidFill>
                  <a:srgbClr val="FFFFFF"/>
                </a:solidFill>
                <a:effectLst/>
                <a:latin typeface="Overpass"/>
              </a:rPr>
            </a:br>
            <a:r>
              <a:rPr lang="en-US" b="1" cap="all" dirty="0">
                <a:solidFill>
                  <a:srgbClr val="FFFFFF"/>
                </a:solidFill>
                <a:effectLst/>
                <a:latin typeface="Overpass"/>
              </a:rPr>
              <a:t>COMMON SOLDIER</a:t>
            </a:r>
            <a:br>
              <a:rPr lang="en-US" b="1" cap="all" dirty="0">
                <a:solidFill>
                  <a:srgbClr val="FFFFFF"/>
                </a:solidFill>
                <a:effectLst/>
                <a:latin typeface="Overpass"/>
              </a:rPr>
            </a:br>
            <a:r>
              <a:rPr lang="en-US" b="1" cap="all" dirty="0">
                <a:solidFill>
                  <a:srgbClr val="FFFFFF"/>
                </a:solidFill>
                <a:effectLst/>
                <a:latin typeface="Overpass"/>
              </a:rPr>
              <a:t>TASKS</a:t>
            </a:r>
          </a:p>
        </p:txBody>
      </p:sp>
      <p:sp>
        <p:nvSpPr>
          <p:cNvPr id="17" name="TextBox 16">
            <a:extLst>
              <a:ext uri="{FF2B5EF4-FFF2-40B4-BE49-F238E27FC236}">
                <a16:creationId xmlns:a16="http://schemas.microsoft.com/office/drawing/2014/main" id="{26ECBB13-2578-46FB-AAC5-67A5C5FA8406}"/>
              </a:ext>
            </a:extLst>
          </p:cNvPr>
          <p:cNvSpPr txBox="1"/>
          <p:nvPr/>
        </p:nvSpPr>
        <p:spPr>
          <a:xfrm>
            <a:off x="346307" y="6363619"/>
            <a:ext cx="885927" cy="237827"/>
          </a:xfrm>
          <a:prstGeom prst="rect">
            <a:avLst/>
          </a:prstGeom>
          <a:noFill/>
        </p:spPr>
        <p:txBody>
          <a:bodyPr wrap="square">
            <a:spAutoFit/>
          </a:bodyPr>
          <a:lstStyle/>
          <a:p>
            <a:r>
              <a:rPr lang="en-US" sz="1050" dirty="0">
                <a:latin typeface="Times New Roman" panose="02020603050405020304" pitchFamily="18" charset="0"/>
                <a:cs typeface="Times New Roman" panose="02020603050405020304" pitchFamily="18" charset="0"/>
                <a:hlinkClick r:id="rId6" tooltip="Link to Leg Tuck Exercise"/>
              </a:rPr>
              <a:t>Leg Tuck</a:t>
            </a:r>
            <a:endParaRPr lang="en-US" sz="1050" dirty="0">
              <a:latin typeface="Times New Roman" panose="02020603050405020304" pitchFamily="18" charset="0"/>
              <a:cs typeface="Times New Roman" panose="02020603050405020304" pitchFamily="18" charset="0"/>
            </a:endParaRPr>
          </a:p>
        </p:txBody>
      </p:sp>
      <p:sp>
        <p:nvSpPr>
          <p:cNvPr id="21" name="TextBox 20">
            <a:extLst>
              <a:ext uri="{FF2B5EF4-FFF2-40B4-BE49-F238E27FC236}">
                <a16:creationId xmlns:a16="http://schemas.microsoft.com/office/drawing/2014/main" id="{AC1B8D9F-D8F0-43B5-B2D1-3220EF243299}"/>
              </a:ext>
            </a:extLst>
          </p:cNvPr>
          <p:cNvSpPr txBox="1"/>
          <p:nvPr/>
        </p:nvSpPr>
        <p:spPr>
          <a:xfrm>
            <a:off x="965773" y="6364343"/>
            <a:ext cx="1430914" cy="237827"/>
          </a:xfrm>
          <a:prstGeom prst="rect">
            <a:avLst/>
          </a:prstGeom>
          <a:noFill/>
        </p:spPr>
        <p:txBody>
          <a:bodyPr wrap="square">
            <a:spAutoFit/>
          </a:bodyPr>
          <a:lstStyle/>
          <a:p>
            <a:r>
              <a:rPr lang="en-US" sz="1050" dirty="0">
                <a:latin typeface="Times New Roman" panose="02020603050405020304" pitchFamily="18" charset="0"/>
                <a:cs typeface="Times New Roman" panose="02020603050405020304" pitchFamily="18" charset="0"/>
                <a:hlinkClick r:id="rId7" tooltip="Link to BLR"/>
              </a:rPr>
              <a:t>Bent-Leg Raise</a:t>
            </a:r>
            <a:endParaRPr lang="en-US" sz="1050" dirty="0">
              <a:latin typeface="Times New Roman" panose="02020603050405020304" pitchFamily="18" charset="0"/>
              <a:cs typeface="Times New Roman" panose="02020603050405020304" pitchFamily="18" charset="0"/>
            </a:endParaRPr>
          </a:p>
        </p:txBody>
      </p:sp>
      <p:sp>
        <p:nvSpPr>
          <p:cNvPr id="23" name="TextBox 22">
            <a:extLst>
              <a:ext uri="{FF2B5EF4-FFF2-40B4-BE49-F238E27FC236}">
                <a16:creationId xmlns:a16="http://schemas.microsoft.com/office/drawing/2014/main" id="{78222988-F4D6-4DD2-97B0-2323DE82D09C}"/>
              </a:ext>
            </a:extLst>
          </p:cNvPr>
          <p:cNvSpPr txBox="1"/>
          <p:nvPr/>
        </p:nvSpPr>
        <p:spPr>
          <a:xfrm>
            <a:off x="1906418" y="6351727"/>
            <a:ext cx="1766455" cy="261610"/>
          </a:xfrm>
          <a:prstGeom prst="rect">
            <a:avLst/>
          </a:prstGeom>
          <a:noFill/>
        </p:spPr>
        <p:txBody>
          <a:bodyPr wrap="square">
            <a:spAutoFit/>
          </a:bodyPr>
          <a:lstStyle/>
          <a:p>
            <a:r>
              <a:rPr lang="en-US" sz="1050" dirty="0">
                <a:latin typeface="Times New Roman" panose="02020603050405020304" pitchFamily="18" charset="0"/>
                <a:cs typeface="Times New Roman" panose="02020603050405020304" pitchFamily="18" charset="0"/>
                <a:hlinkClick r:id="rId8" tooltip="Link to LTT exercise"/>
              </a:rPr>
              <a:t>Leg Tuck and Twist </a:t>
            </a:r>
            <a:endParaRPr lang="en-US" sz="1050" dirty="0">
              <a:latin typeface="Times New Roman" panose="02020603050405020304" pitchFamily="18" charset="0"/>
              <a:cs typeface="Times New Roman" panose="02020603050405020304" pitchFamily="18" charset="0"/>
            </a:endParaRPr>
          </a:p>
        </p:txBody>
      </p:sp>
      <p:sp>
        <p:nvSpPr>
          <p:cNvPr id="25" name="TextBox 24">
            <a:extLst>
              <a:ext uri="{FF2B5EF4-FFF2-40B4-BE49-F238E27FC236}">
                <a16:creationId xmlns:a16="http://schemas.microsoft.com/office/drawing/2014/main" id="{228CF008-6424-4AF8-9AF5-689AC2EC1EF4}"/>
              </a:ext>
            </a:extLst>
          </p:cNvPr>
          <p:cNvSpPr txBox="1"/>
          <p:nvPr/>
        </p:nvSpPr>
        <p:spPr>
          <a:xfrm>
            <a:off x="3059438" y="6355183"/>
            <a:ext cx="2482686" cy="261610"/>
          </a:xfrm>
          <a:prstGeom prst="rect">
            <a:avLst/>
          </a:prstGeom>
          <a:noFill/>
        </p:spPr>
        <p:txBody>
          <a:bodyPr wrap="square">
            <a:spAutoFit/>
          </a:bodyPr>
          <a:lstStyle/>
          <a:p>
            <a:r>
              <a:rPr lang="en-US" sz="1050" dirty="0">
                <a:latin typeface="Times New Roman" panose="02020603050405020304" pitchFamily="18" charset="0"/>
                <a:cs typeface="Times New Roman" panose="02020603050405020304" pitchFamily="18" charset="0"/>
                <a:hlinkClick r:id="rId9" tooltip="Link to AGP exercise"/>
              </a:rPr>
              <a:t>Alternating Grip Pull-Up </a:t>
            </a:r>
            <a:endParaRPr lang="en-US" sz="1050" dirty="0">
              <a:latin typeface="Times New Roman" panose="02020603050405020304" pitchFamily="18" charset="0"/>
              <a:cs typeface="Times New Roman" panose="02020603050405020304" pitchFamily="18" charset="0"/>
            </a:endParaRPr>
          </a:p>
        </p:txBody>
      </p:sp>
    </p:spTree>
    <p:custDataLst>
      <p:tags r:id="rId1"/>
    </p:custDataLst>
    <p:extLst>
      <p:ext uri="{BB962C8B-B14F-4D97-AF65-F5344CB8AC3E}">
        <p14:creationId xmlns:p14="http://schemas.microsoft.com/office/powerpoint/2010/main" val="4209200166"/>
      </p:ext>
    </p:extLst>
  </p:cSld>
  <p:clrMapOvr>
    <a:masterClrMapping/>
  </p:clrMapOvr>
  <mc:AlternateContent xmlns:mc="http://schemas.openxmlformats.org/markup-compatibility/2006" xmlns:p14="http://schemas.microsoft.com/office/powerpoint/2010/main">
    <mc:Choice Requires="p14">
      <p:transition spd="slow" p14:dur="2000" advTm="38671"/>
    </mc:Choice>
    <mc:Fallback xmlns="">
      <p:transition spd="slow" advTm="38671"/>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1589145711"/>
              </p:ext>
            </p:extLst>
          </p:nvPr>
        </p:nvGraphicFramePr>
        <p:xfrm>
          <a:off x="253284" y="55143"/>
          <a:ext cx="8637432" cy="6747713"/>
        </p:xfrm>
        <a:graphic>
          <a:graphicData uri="http://schemas.openxmlformats.org/drawingml/2006/table">
            <a:tbl>
              <a:tblPr firstRow="1" bandRow="1">
                <a:tableStyleId>{5C22544A-7EE6-4342-B048-85BDC9FD1C3A}</a:tableStyleId>
              </a:tblPr>
              <a:tblGrid>
                <a:gridCol w="4318716">
                  <a:extLst>
                    <a:ext uri="{9D8B030D-6E8A-4147-A177-3AD203B41FA5}">
                      <a16:colId xmlns:a16="http://schemas.microsoft.com/office/drawing/2014/main" val="20000"/>
                    </a:ext>
                  </a:extLst>
                </a:gridCol>
                <a:gridCol w="4318716">
                  <a:extLst>
                    <a:ext uri="{9D8B030D-6E8A-4147-A177-3AD203B41FA5}">
                      <a16:colId xmlns:a16="http://schemas.microsoft.com/office/drawing/2014/main" val="20001"/>
                    </a:ext>
                  </a:extLst>
                </a:gridCol>
              </a:tblGrid>
              <a:tr h="416062">
                <a:tc gridSpan="2">
                  <a:txBody>
                    <a:bodyPr/>
                    <a:lstStyle/>
                    <a:p>
                      <a:r>
                        <a:rPr lang="en-US" sz="1200" dirty="0">
                          <a:solidFill>
                            <a:schemeClr val="tx1"/>
                          </a:solidFill>
                          <a:latin typeface="Times New Roman" panose="02020603050405020304" pitchFamily="18" charset="0"/>
                          <a:cs typeface="Times New Roman" panose="02020603050405020304" pitchFamily="18" charset="0"/>
                        </a:rPr>
                        <a:t>Unit Title: </a:t>
                      </a:r>
                      <a:r>
                        <a:rPr lang="en-US" sz="1200" b="0" dirty="0">
                          <a:solidFill>
                            <a:schemeClr val="tx1"/>
                          </a:solidFill>
                          <a:latin typeface="Times New Roman" panose="02020603050405020304" pitchFamily="18" charset="0"/>
                          <a:cs typeface="Times New Roman" panose="02020603050405020304" pitchFamily="18" charset="0"/>
                        </a:rPr>
                        <a:t>The ACFT Leg Tuck Event</a:t>
                      </a:r>
                      <a:endParaRPr lang="en-US" sz="1200" b="0" dirty="0">
                        <a:solidFill>
                          <a:schemeClr val="accent1">
                            <a:lumMod val="75000"/>
                          </a:schemeClr>
                        </a:solidFill>
                        <a:latin typeface="Times New Roman" panose="02020603050405020304" pitchFamily="18" charset="0"/>
                        <a:cs typeface="Times New Roman" panose="02020603050405020304" pitchFamily="18" charset="0"/>
                      </a:endParaRPr>
                    </a:p>
                    <a:p>
                      <a:pPr>
                        <a:tabLst>
                          <a:tab pos="6683375" algn="l"/>
                        </a:tabLst>
                      </a:pPr>
                      <a:r>
                        <a:rPr lang="en-US" sz="1200" dirty="0">
                          <a:solidFill>
                            <a:schemeClr val="tx1"/>
                          </a:solidFill>
                          <a:latin typeface="Times New Roman" panose="02020603050405020304" pitchFamily="18" charset="0"/>
                          <a:cs typeface="Times New Roman" panose="02020603050405020304" pitchFamily="18" charset="0"/>
                        </a:rPr>
                        <a:t>Activity Title:</a:t>
                      </a:r>
                      <a:r>
                        <a:rPr lang="en-US" sz="1200" b="0" dirty="0">
                          <a:solidFill>
                            <a:schemeClr val="tx1"/>
                          </a:solidFill>
                          <a:latin typeface="Times New Roman" panose="02020603050405020304" pitchFamily="18" charset="0"/>
                          <a:cs typeface="Times New Roman" panose="02020603050405020304" pitchFamily="18" charset="0"/>
                        </a:rPr>
                        <a:t> Hands on Practice                                                                                                                       </a:t>
                      </a:r>
                      <a:r>
                        <a:rPr lang="en-US" sz="1200" baseline="0" dirty="0">
                          <a:solidFill>
                            <a:schemeClr val="tx1"/>
                          </a:solidFill>
                          <a:latin typeface="Times New Roman" panose="02020603050405020304" pitchFamily="18" charset="0"/>
                          <a:cs typeface="Times New Roman" panose="02020603050405020304" pitchFamily="18" charset="0"/>
                        </a:rPr>
                        <a:t>Estimated Time:</a:t>
                      </a:r>
                      <a:r>
                        <a:rPr lang="en-US" sz="1200" baseline="0" dirty="0">
                          <a:solidFill>
                            <a:schemeClr val="accent1">
                              <a:lumMod val="75000"/>
                            </a:schemeClr>
                          </a:solidFill>
                          <a:latin typeface="Times New Roman" panose="02020603050405020304" pitchFamily="18" charset="0"/>
                          <a:cs typeface="Times New Roman" panose="02020603050405020304" pitchFamily="18" charset="0"/>
                        </a:rPr>
                        <a:t> </a:t>
                      </a:r>
                      <a:r>
                        <a:rPr lang="en-US" sz="1200" b="0" baseline="0" dirty="0">
                          <a:solidFill>
                            <a:schemeClr val="tx1"/>
                          </a:solidFill>
                          <a:latin typeface="Times New Roman" panose="02020603050405020304" pitchFamily="18" charset="0"/>
                          <a:cs typeface="Times New Roman" panose="02020603050405020304" pitchFamily="18" charset="0"/>
                        </a:rPr>
                        <a:t>30 Minutes</a:t>
                      </a:r>
                      <a:endParaRPr lang="en-US" sz="1200" b="0" dirty="0">
                        <a:solidFill>
                          <a:schemeClr val="tx1"/>
                        </a:solidFill>
                        <a:latin typeface="Times New Roman" panose="02020603050405020304" pitchFamily="18" charset="0"/>
                        <a:cs typeface="Times New Roman" panose="02020603050405020304" pitchFamily="18" charset="0"/>
                      </a:endParaRPr>
                    </a:p>
                  </a:txBody>
                  <a:tcPr>
                    <a:lnL w="38100" cap="flat" cmpd="sng" algn="ctr">
                      <a:solidFill>
                        <a:srgbClr val="0000CC"/>
                      </a:solidFill>
                      <a:prstDash val="solid"/>
                      <a:round/>
                      <a:headEnd type="none" w="med" len="med"/>
                      <a:tailEnd type="none" w="med" len="med"/>
                    </a:lnL>
                    <a:lnR w="38100" cap="flat" cmpd="sng" algn="ctr">
                      <a:solidFill>
                        <a:srgbClr val="0000CC"/>
                      </a:solidFill>
                      <a:prstDash val="solid"/>
                      <a:round/>
                      <a:headEnd type="none" w="med" len="med"/>
                      <a:tailEnd type="none" w="med" len="med"/>
                    </a:lnR>
                    <a:lnT w="38100" cap="flat" cmpd="sng" algn="ctr">
                      <a:solidFill>
                        <a:srgbClr val="0000CC"/>
                      </a:solidFill>
                      <a:prstDash val="solid"/>
                      <a:round/>
                      <a:headEnd type="none" w="med" len="med"/>
                      <a:tailEnd type="none" w="med" len="med"/>
                    </a:lnT>
                    <a:lnB w="38100" cap="flat" cmpd="sng" algn="ctr">
                      <a:solidFill>
                        <a:srgbClr val="0000CC"/>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740525">
                <a:tc rowSpan="3">
                  <a:txBody>
                    <a:bodyPr/>
                    <a:lstStyle/>
                    <a:p>
                      <a:endParaRPr lang="en-US" sz="1200" dirty="0">
                        <a:solidFill>
                          <a:schemeClr val="tx1"/>
                        </a:solidFill>
                        <a:latin typeface="+mn-lt"/>
                        <a:cs typeface="Times New Roman" panose="02020603050405020304" pitchFamily="18" charset="0"/>
                      </a:endParaRPr>
                    </a:p>
                    <a:p>
                      <a:endParaRPr lang="en-US" sz="1200" dirty="0">
                        <a:solidFill>
                          <a:schemeClr val="tx1"/>
                        </a:solidFill>
                        <a:latin typeface="+mn-lt"/>
                        <a:cs typeface="Times New Roman" panose="02020603050405020304" pitchFamily="18" charset="0"/>
                      </a:endParaRPr>
                    </a:p>
                    <a:p>
                      <a:endParaRPr lang="en-US" sz="1200" dirty="0">
                        <a:solidFill>
                          <a:schemeClr val="tx1"/>
                        </a:solidFill>
                        <a:latin typeface="+mn-lt"/>
                        <a:cs typeface="Times New Roman" panose="02020603050405020304" pitchFamily="18" charset="0"/>
                      </a:endParaRPr>
                    </a:p>
                    <a:p>
                      <a:endParaRPr lang="en-US" sz="1200" dirty="0">
                        <a:solidFill>
                          <a:schemeClr val="tx1"/>
                        </a:solidFill>
                        <a:latin typeface="+mn-lt"/>
                        <a:cs typeface="Times New Roman" panose="02020603050405020304" pitchFamily="18" charset="0"/>
                      </a:endParaRPr>
                    </a:p>
                    <a:p>
                      <a:endParaRPr lang="en-US" sz="1200" dirty="0">
                        <a:solidFill>
                          <a:schemeClr val="tx1"/>
                        </a:solidFill>
                        <a:latin typeface="+mn-lt"/>
                        <a:cs typeface="Times New Roman" panose="02020603050405020304" pitchFamily="18" charset="0"/>
                      </a:endParaRPr>
                    </a:p>
                    <a:p>
                      <a:endParaRPr lang="en-US" sz="1200" dirty="0">
                        <a:solidFill>
                          <a:schemeClr val="tx1"/>
                        </a:solidFill>
                        <a:latin typeface="+mn-lt"/>
                        <a:cs typeface="Times New Roman" panose="02020603050405020304" pitchFamily="18" charset="0"/>
                      </a:endParaRPr>
                    </a:p>
                    <a:p>
                      <a:endParaRPr lang="en-US" sz="1200" dirty="0">
                        <a:solidFill>
                          <a:schemeClr val="tx1"/>
                        </a:solidFill>
                        <a:latin typeface="+mn-lt"/>
                        <a:cs typeface="Times New Roman" panose="02020603050405020304" pitchFamily="18" charset="0"/>
                      </a:endParaRPr>
                    </a:p>
                    <a:p>
                      <a:endParaRPr lang="en-US" sz="1200" dirty="0">
                        <a:solidFill>
                          <a:schemeClr val="tx1"/>
                        </a:solidFill>
                        <a:latin typeface="+mn-lt"/>
                        <a:cs typeface="Times New Roman" panose="02020603050405020304" pitchFamily="18" charset="0"/>
                      </a:endParaRPr>
                    </a:p>
                    <a:p>
                      <a:endParaRPr lang="en-US" sz="1200" dirty="0">
                        <a:solidFill>
                          <a:schemeClr val="tx1"/>
                        </a:solidFill>
                        <a:latin typeface="+mn-lt"/>
                        <a:cs typeface="Times New Roman" panose="02020603050405020304" pitchFamily="18" charset="0"/>
                      </a:endParaRPr>
                    </a:p>
                    <a:p>
                      <a:endParaRPr lang="en-US" sz="1200" dirty="0">
                        <a:solidFill>
                          <a:schemeClr val="tx1"/>
                        </a:solidFill>
                        <a:latin typeface="+mn-lt"/>
                        <a:cs typeface="Times New Roman" panose="02020603050405020304" pitchFamily="18" charset="0"/>
                      </a:endParaRPr>
                    </a:p>
                    <a:p>
                      <a:endParaRPr lang="en-US" sz="1200" dirty="0">
                        <a:solidFill>
                          <a:schemeClr val="tx1"/>
                        </a:solidFill>
                        <a:latin typeface="+mn-lt"/>
                        <a:cs typeface="Times New Roman" panose="02020603050405020304" pitchFamily="18" charset="0"/>
                      </a:endParaRPr>
                    </a:p>
                    <a:p>
                      <a:endParaRPr lang="en-US" sz="1200" dirty="0">
                        <a:solidFill>
                          <a:schemeClr val="tx1"/>
                        </a:solidFill>
                        <a:latin typeface="+mn-lt"/>
                        <a:cs typeface="Times New Roman" panose="02020603050405020304" pitchFamily="18" charset="0"/>
                      </a:endParaRPr>
                    </a:p>
                  </a:txBody>
                  <a:tcPr>
                    <a:lnL w="38100" cap="flat" cmpd="sng" algn="ctr">
                      <a:solidFill>
                        <a:srgbClr val="0000CC"/>
                      </a:solidFill>
                      <a:prstDash val="solid"/>
                      <a:round/>
                      <a:headEnd type="none" w="med" len="med"/>
                      <a:tailEnd type="none" w="med" len="med"/>
                    </a:lnL>
                    <a:lnR w="38100" cap="flat" cmpd="sng" algn="ctr">
                      <a:solidFill>
                        <a:srgbClr val="0000CC"/>
                      </a:solidFill>
                      <a:prstDash val="solid"/>
                      <a:round/>
                      <a:headEnd type="none" w="med" len="med"/>
                      <a:tailEnd type="none" w="med" len="med"/>
                    </a:lnR>
                    <a:lnT w="38100" cap="flat" cmpd="sng" algn="ctr">
                      <a:solidFill>
                        <a:srgbClr val="0000CC"/>
                      </a:solidFill>
                      <a:prstDash val="solid"/>
                      <a:round/>
                      <a:headEnd type="none" w="med" len="med"/>
                      <a:tailEnd type="none" w="med" len="med"/>
                    </a:lnT>
                    <a:lnB w="38100" cap="flat" cmpd="sng" algn="ctr">
                      <a:solidFill>
                        <a:srgbClr val="0000CC"/>
                      </a:solidFill>
                      <a:prstDash val="solid"/>
                      <a:round/>
                      <a:headEnd type="none" w="med" len="med"/>
                      <a:tailEnd type="none" w="med" len="med"/>
                    </a:lnB>
                    <a:noFill/>
                  </a:tcPr>
                </a:tc>
                <a:tc>
                  <a: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1050" b="1" dirty="0">
                          <a:solidFill>
                            <a:schemeClr val="tx1"/>
                          </a:solidFill>
                          <a:latin typeface="Times New Roman" panose="02020603050405020304" pitchFamily="18" charset="0"/>
                          <a:cs typeface="Times New Roman" panose="02020603050405020304" pitchFamily="18" charset="0"/>
                        </a:rPr>
                        <a:t>Instructional Activity Description</a:t>
                      </a:r>
                    </a:p>
                    <a:p>
                      <a:pPr marL="171450" marR="0" lvl="0" indent="-17145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1050" b="0" dirty="0">
                          <a:solidFill>
                            <a:schemeClr val="tx1"/>
                          </a:solidFill>
                          <a:latin typeface="Times New Roman" panose="02020603050405020304" pitchFamily="18" charset="0"/>
                          <a:cs typeface="Times New Roman" panose="02020603050405020304" pitchFamily="18" charset="0"/>
                        </a:rPr>
                        <a:t>On Ultima PRT field in proper uniform the instructor will conduct “by the numbers” demonstration for students on the leg tuck, bent-leg raise, leg tuck and twist, and alternating grip pull-up exercises </a:t>
                      </a:r>
                    </a:p>
                    <a:p>
                      <a:pPr marL="171450" marR="0" lvl="0" indent="-17145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1050" b="0" dirty="0">
                          <a:solidFill>
                            <a:schemeClr val="tx1"/>
                          </a:solidFill>
                          <a:latin typeface="Times New Roman" panose="02020603050405020304" pitchFamily="18" charset="0"/>
                          <a:cs typeface="Times New Roman" panose="02020603050405020304" pitchFamily="18" charset="0"/>
                        </a:rPr>
                        <a:t>On Ultima PRT field in proper uniform under instructor supervision the students will practice each exercise including the leg tuck, bent-leg raise, leg tuck and twist and alternating grip pull.  Students will perform in pairs and receive feedback on performance from peers and instructors.</a:t>
                      </a:r>
                    </a:p>
                    <a:p>
                      <a:pPr marL="171450" marR="0" lvl="0" indent="-17145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1050" b="0" dirty="0">
                          <a:solidFill>
                            <a:schemeClr val="tx1"/>
                          </a:solidFill>
                          <a:latin typeface="Times New Roman" panose="02020603050405020304" pitchFamily="18" charset="0"/>
                          <a:cs typeface="Times New Roman" panose="02020603050405020304" pitchFamily="18" charset="0"/>
                        </a:rPr>
                        <a:t>Students will perform short collaborative reflection on learning experience and how to incorporate within future daily activities.</a:t>
                      </a:r>
                      <a:endParaRPr lang="en-US" sz="1050" b="1" dirty="0">
                        <a:solidFill>
                          <a:schemeClr val="tx1"/>
                        </a:solidFill>
                        <a:latin typeface="Times New Roman" panose="02020603050405020304" pitchFamily="18" charset="0"/>
                        <a:cs typeface="Times New Roman" panose="02020603050405020304" pitchFamily="18" charset="0"/>
                      </a:endParaRPr>
                    </a:p>
                  </a:txBody>
                  <a:tcPr>
                    <a:lnL w="38100" cap="flat" cmpd="sng" algn="ctr">
                      <a:solidFill>
                        <a:srgbClr val="0000CC"/>
                      </a:solidFill>
                      <a:prstDash val="solid"/>
                      <a:round/>
                      <a:headEnd type="none" w="med" len="med"/>
                      <a:tailEnd type="none" w="med" len="med"/>
                    </a:lnL>
                    <a:lnR w="38100" cap="flat" cmpd="sng" algn="ctr">
                      <a:solidFill>
                        <a:srgbClr val="0000CC"/>
                      </a:solidFill>
                      <a:prstDash val="solid"/>
                      <a:round/>
                      <a:headEnd type="none" w="med" len="med"/>
                      <a:tailEnd type="none" w="med" len="med"/>
                    </a:lnR>
                    <a:lnT w="38100" cap="flat" cmpd="sng" algn="ctr">
                      <a:solidFill>
                        <a:srgbClr val="0000CC"/>
                      </a:solidFill>
                      <a:prstDash val="solid"/>
                      <a:round/>
                      <a:headEnd type="none" w="med" len="med"/>
                      <a:tailEnd type="none" w="med" len="med"/>
                    </a:lnT>
                    <a:lnB w="38100" cap="flat" cmpd="sng" algn="ctr">
                      <a:solidFill>
                        <a:srgbClr val="0000CC"/>
                      </a:solidFill>
                      <a:prstDash val="solid"/>
                      <a:round/>
                      <a:headEnd type="none" w="med" len="med"/>
                      <a:tailEnd type="none" w="med" len="med"/>
                    </a:lnB>
                    <a:noFill/>
                  </a:tcPr>
                </a:tc>
                <a:extLst>
                  <a:ext uri="{0D108BD9-81ED-4DB2-BD59-A6C34878D82A}">
                    <a16:rowId xmlns:a16="http://schemas.microsoft.com/office/drawing/2014/main" val="10001"/>
                  </a:ext>
                </a:extLst>
              </a:tr>
              <a:tr h="811321">
                <a:tc v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0000"/>
                        </a:lnSpc>
                      </a:pPr>
                      <a:r>
                        <a:rPr lang="en-US" sz="1050" b="1" dirty="0">
                          <a:solidFill>
                            <a:schemeClr val="tx1"/>
                          </a:solidFill>
                          <a:latin typeface="Times New Roman" panose="02020603050405020304" pitchFamily="18" charset="0"/>
                          <a:cs typeface="Times New Roman" panose="02020603050405020304" pitchFamily="18" charset="0"/>
                        </a:rPr>
                        <a:t>Activity Deliverables/Outcomes: </a:t>
                      </a:r>
                    </a:p>
                    <a:p>
                      <a:pPr marL="171450" indent="-171450">
                        <a:buFont typeface="Arial" panose="020B0604020202020204" pitchFamily="34" charset="0"/>
                        <a:buChar char="•"/>
                      </a:pPr>
                      <a:r>
                        <a:rPr lang="en-US" sz="1050" b="0" dirty="0">
                          <a:solidFill>
                            <a:schemeClr val="tx1"/>
                          </a:solidFill>
                          <a:latin typeface="Times New Roman" panose="02020603050405020304" pitchFamily="18" charset="0"/>
                          <a:cs typeface="Times New Roman" panose="02020603050405020304" pitchFamily="18" charset="0"/>
                        </a:rPr>
                        <a:t>Provide students with practical demonstration of content (crawl, walk, run) method.</a:t>
                      </a:r>
                    </a:p>
                    <a:p>
                      <a:pPr marL="171450" indent="-171450">
                        <a:buFont typeface="Arial" panose="020B0604020202020204" pitchFamily="34" charset="0"/>
                        <a:buChar char="•"/>
                      </a:pPr>
                      <a:r>
                        <a:rPr lang="en-US" sz="1050" b="0" dirty="0">
                          <a:solidFill>
                            <a:schemeClr val="tx1"/>
                          </a:solidFill>
                          <a:latin typeface="Times New Roman" panose="02020603050405020304" pitchFamily="18" charset="0"/>
                          <a:cs typeface="Times New Roman" panose="02020603050405020304" pitchFamily="18" charset="0"/>
                        </a:rPr>
                        <a:t>Students will apply new knowledge into practical application. </a:t>
                      </a:r>
                    </a:p>
                    <a:p>
                      <a:pPr>
                        <a:lnSpc>
                          <a:spcPct val="100000"/>
                        </a:lnSpc>
                      </a:pPr>
                      <a:endParaRPr lang="en-US" sz="1050" b="1" dirty="0">
                        <a:solidFill>
                          <a:schemeClr val="tx1"/>
                        </a:solidFill>
                        <a:latin typeface="Times New Roman" panose="02020603050405020304" pitchFamily="18" charset="0"/>
                        <a:cs typeface="Times New Roman" panose="02020603050405020304" pitchFamily="18" charset="0"/>
                      </a:endParaRPr>
                    </a:p>
                  </a:txBody>
                  <a:tcPr>
                    <a:lnL w="38100" cap="flat" cmpd="sng" algn="ctr">
                      <a:solidFill>
                        <a:srgbClr val="0000CC"/>
                      </a:solidFill>
                      <a:prstDash val="solid"/>
                      <a:round/>
                      <a:headEnd type="none" w="med" len="med"/>
                      <a:tailEnd type="none" w="med" len="med"/>
                    </a:lnL>
                    <a:lnR w="38100" cap="flat" cmpd="sng" algn="ctr">
                      <a:solidFill>
                        <a:srgbClr val="0000CC"/>
                      </a:solidFill>
                      <a:prstDash val="solid"/>
                      <a:round/>
                      <a:headEnd type="none" w="med" len="med"/>
                      <a:tailEnd type="none" w="med" len="med"/>
                    </a:lnR>
                    <a:lnT w="38100" cap="flat" cmpd="sng" algn="ctr">
                      <a:solidFill>
                        <a:srgbClr val="0000CC"/>
                      </a:solidFill>
                      <a:prstDash val="solid"/>
                      <a:round/>
                      <a:headEnd type="none" w="med" len="med"/>
                      <a:tailEnd type="none" w="med" len="med"/>
                    </a:lnT>
                    <a:lnB w="38100" cap="flat" cmpd="sng" algn="ctr">
                      <a:solidFill>
                        <a:srgbClr val="0000CC"/>
                      </a:solidFill>
                      <a:prstDash val="solid"/>
                      <a:round/>
                      <a:headEnd type="none" w="med" len="med"/>
                      <a:tailEnd type="none" w="med" len="med"/>
                    </a:lnB>
                    <a:noFill/>
                  </a:tcPr>
                </a:tc>
                <a:extLst>
                  <a:ext uri="{0D108BD9-81ED-4DB2-BD59-A6C34878D82A}">
                    <a16:rowId xmlns:a16="http://schemas.microsoft.com/office/drawing/2014/main" val="10002"/>
                  </a:ext>
                </a:extLst>
              </a:tr>
              <a:tr h="1241247">
                <a:tc v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0000"/>
                        </a:lnSpc>
                      </a:pPr>
                      <a:r>
                        <a:rPr lang="en-US" sz="1050" b="1" dirty="0">
                          <a:solidFill>
                            <a:schemeClr val="tx1"/>
                          </a:solidFill>
                          <a:latin typeface="Times New Roman" panose="02020603050405020304" pitchFamily="18" charset="0"/>
                          <a:cs typeface="Times New Roman" panose="02020603050405020304" pitchFamily="18" charset="0"/>
                        </a:rPr>
                        <a:t>Resources Required: </a:t>
                      </a:r>
                    </a:p>
                    <a:p>
                      <a:pPr marL="171450" indent="-171450">
                        <a:lnSpc>
                          <a:spcPct val="100000"/>
                        </a:lnSpc>
                        <a:buFont typeface="Arial" panose="020B0604020202020204" pitchFamily="34" charset="0"/>
                        <a:buChar char="•"/>
                      </a:pPr>
                      <a:r>
                        <a:rPr lang="en-US" sz="1050" b="0" dirty="0">
                          <a:solidFill>
                            <a:schemeClr val="tx1"/>
                          </a:solidFill>
                          <a:latin typeface="Times New Roman" panose="02020603050405020304" pitchFamily="18" charset="0"/>
                          <a:cs typeface="Times New Roman" panose="02020603050405020304" pitchFamily="18" charset="0"/>
                        </a:rPr>
                        <a:t>Instructor Guide</a:t>
                      </a:r>
                    </a:p>
                    <a:p>
                      <a:pPr marL="171450" indent="-171450">
                        <a:lnSpc>
                          <a:spcPct val="100000"/>
                        </a:lnSpc>
                        <a:buFont typeface="Arial" panose="020B0604020202020204" pitchFamily="34" charset="0"/>
                        <a:buChar char="•"/>
                      </a:pPr>
                      <a:r>
                        <a:rPr lang="en-US" sz="1050" b="0" dirty="0">
                          <a:solidFill>
                            <a:schemeClr val="tx1"/>
                          </a:solidFill>
                          <a:latin typeface="Times New Roman" panose="02020603050405020304" pitchFamily="18" charset="0"/>
                          <a:cs typeface="Times New Roman" panose="02020603050405020304" pitchFamily="18" charset="0"/>
                        </a:rPr>
                        <a:t>NCOLCE Ultima Physical Readiness Training field</a:t>
                      </a:r>
                    </a:p>
                    <a:p>
                      <a:pPr marL="171450" indent="-171450">
                        <a:lnSpc>
                          <a:spcPct val="100000"/>
                        </a:lnSpc>
                        <a:buFont typeface="Arial" panose="020B0604020202020204" pitchFamily="34" charset="0"/>
                        <a:buChar char="•"/>
                      </a:pPr>
                      <a:r>
                        <a:rPr lang="en-US" sz="1050" b="0" dirty="0">
                          <a:solidFill>
                            <a:schemeClr val="tx1"/>
                          </a:solidFill>
                          <a:latin typeface="Times New Roman" panose="02020603050405020304" pitchFamily="18" charset="0"/>
                          <a:cs typeface="Times New Roman" panose="02020603050405020304" pitchFamily="18" charset="0"/>
                        </a:rPr>
                        <a:t>Approved Army Climbing Bars IAW TC 3-22.20</a:t>
                      </a:r>
                    </a:p>
                    <a:p>
                      <a:pPr marL="171450" indent="-171450">
                        <a:lnSpc>
                          <a:spcPct val="100000"/>
                        </a:lnSpc>
                        <a:buFont typeface="Arial" panose="020B0604020202020204" pitchFamily="34" charset="0"/>
                        <a:buChar char="•"/>
                      </a:pPr>
                      <a:r>
                        <a:rPr lang="en-US" sz="1050" b="0" dirty="0">
                          <a:solidFill>
                            <a:schemeClr val="tx1"/>
                          </a:solidFill>
                          <a:latin typeface="Times New Roman" panose="02020603050405020304" pitchFamily="18" charset="0"/>
                          <a:cs typeface="Times New Roman" panose="02020603050405020304" pitchFamily="18" charset="0"/>
                        </a:rPr>
                        <a:t>Exercise Checklist</a:t>
                      </a:r>
                    </a:p>
                    <a:p>
                      <a:pPr marL="171450" indent="-171450">
                        <a:lnSpc>
                          <a:spcPct val="100000"/>
                        </a:lnSpc>
                        <a:buFont typeface="Arial" panose="020B0604020202020204" pitchFamily="34" charset="0"/>
                        <a:buChar char="•"/>
                      </a:pPr>
                      <a:r>
                        <a:rPr lang="en-US" sz="1050" b="0" dirty="0">
                          <a:solidFill>
                            <a:schemeClr val="tx1"/>
                          </a:solidFill>
                          <a:latin typeface="Times New Roman" panose="02020603050405020304" pitchFamily="18" charset="0"/>
                          <a:cs typeface="Times New Roman" panose="02020603050405020304" pitchFamily="18" charset="0"/>
                        </a:rPr>
                        <a:t>Stopwatch</a:t>
                      </a:r>
                    </a:p>
                  </a:txBody>
                  <a:tcPr>
                    <a:lnL w="38100" cap="flat" cmpd="sng" algn="ctr">
                      <a:solidFill>
                        <a:srgbClr val="0000CC"/>
                      </a:solidFill>
                      <a:prstDash val="solid"/>
                      <a:round/>
                      <a:headEnd type="none" w="med" len="med"/>
                      <a:tailEnd type="none" w="med" len="med"/>
                    </a:lnL>
                    <a:lnR w="38100" cap="flat" cmpd="sng" algn="ctr">
                      <a:solidFill>
                        <a:srgbClr val="0000CC"/>
                      </a:solidFill>
                      <a:prstDash val="solid"/>
                      <a:round/>
                      <a:headEnd type="none" w="med" len="med"/>
                      <a:tailEnd type="none" w="med" len="med"/>
                    </a:lnR>
                    <a:lnT w="38100" cap="flat" cmpd="sng" algn="ctr">
                      <a:solidFill>
                        <a:srgbClr val="0000CC"/>
                      </a:solidFill>
                      <a:prstDash val="solid"/>
                      <a:round/>
                      <a:headEnd type="none" w="med" len="med"/>
                      <a:tailEnd type="none" w="med" len="med"/>
                    </a:lnT>
                    <a:lnB w="38100" cap="flat" cmpd="sng" algn="ctr">
                      <a:solidFill>
                        <a:srgbClr val="0000CC"/>
                      </a:solidFill>
                      <a:prstDash val="solid"/>
                      <a:round/>
                      <a:headEnd type="none" w="med" len="med"/>
                      <a:tailEnd type="none" w="med" len="med"/>
                    </a:lnB>
                    <a:noFill/>
                  </a:tcPr>
                </a:tc>
                <a:extLst>
                  <a:ext uri="{0D108BD9-81ED-4DB2-BD59-A6C34878D82A}">
                    <a16:rowId xmlns:a16="http://schemas.microsoft.com/office/drawing/2014/main" val="10003"/>
                  </a:ext>
                </a:extLst>
              </a:tr>
              <a:tr h="1231774">
                <a:tc rowSpan="2">
                  <a:txBody>
                    <a:bodyPr/>
                    <a:lstStyle/>
                    <a:p>
                      <a:r>
                        <a:rPr lang="en-US" sz="1100" b="1" dirty="0">
                          <a:solidFill>
                            <a:schemeClr val="tx1"/>
                          </a:solidFill>
                          <a:latin typeface="Times New Roman" panose="02020603050405020304" pitchFamily="18" charset="0"/>
                          <a:cs typeface="Times New Roman" panose="02020603050405020304" pitchFamily="18" charset="0"/>
                        </a:rPr>
                        <a:t>Notes: </a:t>
                      </a:r>
                    </a:p>
                    <a:p>
                      <a:pPr marL="171450" indent="-171450">
                        <a:buFont typeface="Arial" panose="020B0604020202020204" pitchFamily="34" charset="0"/>
                        <a:buChar char="•"/>
                      </a:pPr>
                      <a:r>
                        <a:rPr lang="en-US" sz="1100" dirty="0">
                          <a:solidFill>
                            <a:schemeClr val="tx1"/>
                          </a:solidFill>
                          <a:latin typeface="Times New Roman" panose="02020603050405020304" pitchFamily="18" charset="0"/>
                          <a:cs typeface="Times New Roman" panose="02020603050405020304" pitchFamily="18" charset="0"/>
                        </a:rPr>
                        <a:t>Create “by the numbers” exercise checklist for the leg tuck, bent-leg raise, leg tuck and twist, and alternating grip pull-up exercises</a:t>
                      </a:r>
                    </a:p>
                    <a:p>
                      <a:pPr marL="171450" indent="-171450">
                        <a:buFont typeface="Arial" panose="020B0604020202020204" pitchFamily="34" charset="0"/>
                        <a:buChar char="•"/>
                      </a:pPr>
                      <a:endParaRPr lang="en-US" sz="1100" dirty="0">
                        <a:solidFill>
                          <a:schemeClr val="tx1"/>
                        </a:solidFill>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r>
                        <a:rPr lang="en-US" sz="1100" dirty="0">
                          <a:solidFill>
                            <a:schemeClr val="tx1"/>
                          </a:solidFill>
                          <a:latin typeface="Times New Roman" panose="02020603050405020304" pitchFamily="18" charset="0"/>
                          <a:cs typeface="Times New Roman" panose="02020603050405020304" pitchFamily="18" charset="0"/>
                        </a:rPr>
                        <a:t>Ensure student to approved climbing bar ratio is sufficient to meet the requirement of one student to one approved climbing bar</a:t>
                      </a:r>
                    </a:p>
                    <a:p>
                      <a:pPr marL="171450" indent="-171450">
                        <a:buFont typeface="Arial" panose="020B0604020202020204" pitchFamily="34" charset="0"/>
                        <a:buChar char="•"/>
                      </a:pPr>
                      <a:endParaRPr lang="en-US" sz="1100" dirty="0">
                        <a:solidFill>
                          <a:schemeClr val="tx1"/>
                        </a:solidFill>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r>
                        <a:rPr lang="en-US" sz="1100" dirty="0">
                          <a:solidFill>
                            <a:schemeClr val="tx1"/>
                          </a:solidFill>
                          <a:latin typeface="Times New Roman" panose="02020603050405020304" pitchFamily="18" charset="0"/>
                          <a:cs typeface="Times New Roman" panose="02020603050405020304" pitchFamily="18" charset="0"/>
                        </a:rPr>
                        <a:t>Deconflict Ultima field use with SGM-A (S-4) for scheduling conflicts</a:t>
                      </a:r>
                    </a:p>
                  </a:txBody>
                  <a:tcPr>
                    <a:lnL w="38100" cap="flat" cmpd="sng" algn="ctr">
                      <a:solidFill>
                        <a:srgbClr val="0000CC"/>
                      </a:solidFill>
                      <a:prstDash val="solid"/>
                      <a:round/>
                      <a:headEnd type="none" w="med" len="med"/>
                      <a:tailEnd type="none" w="med" len="med"/>
                    </a:lnL>
                    <a:lnR w="38100" cap="flat" cmpd="sng" algn="ctr">
                      <a:solidFill>
                        <a:srgbClr val="0000CC"/>
                      </a:solidFill>
                      <a:prstDash val="solid"/>
                      <a:round/>
                      <a:headEnd type="none" w="med" len="med"/>
                      <a:tailEnd type="none" w="med" len="med"/>
                    </a:lnR>
                    <a:lnT w="38100" cap="flat" cmpd="sng" algn="ctr">
                      <a:solidFill>
                        <a:srgbClr val="0000CC"/>
                      </a:solidFill>
                      <a:prstDash val="solid"/>
                      <a:round/>
                      <a:headEnd type="none" w="med" len="med"/>
                      <a:tailEnd type="none" w="med" len="med"/>
                    </a:lnT>
                    <a:lnB w="38100" cap="flat" cmpd="sng" algn="ctr">
                      <a:solidFill>
                        <a:srgbClr val="0000CC"/>
                      </a:solidFill>
                      <a:prstDash val="solid"/>
                      <a:round/>
                      <a:headEnd type="none" w="med" len="med"/>
                      <a:tailEnd type="none" w="med" len="med"/>
                    </a:lnB>
                    <a:noFill/>
                  </a:tcPr>
                </a:tc>
                <a:tc>
                  <a: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1050" b="1" dirty="0">
                          <a:solidFill>
                            <a:schemeClr val="tx1"/>
                          </a:solidFill>
                          <a:latin typeface="Times New Roman" panose="02020603050405020304" pitchFamily="18" charset="0"/>
                          <a:cs typeface="Times New Roman" panose="02020603050405020304" pitchFamily="18" charset="0"/>
                        </a:rPr>
                        <a:t>Key learning objectives / sub-objectives:</a:t>
                      </a:r>
                    </a:p>
                    <a:p>
                      <a:pPr marL="171450" marR="0" lvl="0" indent="-17145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1050" b="0" dirty="0">
                          <a:solidFill>
                            <a:schemeClr val="tx1"/>
                          </a:solidFill>
                          <a:latin typeface="Times New Roman" panose="02020603050405020304" pitchFamily="18" charset="0"/>
                          <a:cs typeface="Times New Roman" panose="02020603050405020304" pitchFamily="18" charset="0"/>
                        </a:rPr>
                        <a:t>Students will </a:t>
                      </a:r>
                      <a:r>
                        <a:rPr lang="en-US" sz="1050" b="1" i="1" u="sng" dirty="0">
                          <a:solidFill>
                            <a:schemeClr val="tx1"/>
                          </a:solidFill>
                          <a:latin typeface="Times New Roman" panose="02020603050405020304" pitchFamily="18" charset="0"/>
                          <a:cs typeface="Times New Roman" panose="02020603050405020304" pitchFamily="18" charset="0"/>
                        </a:rPr>
                        <a:t>imitate</a:t>
                      </a:r>
                      <a:r>
                        <a:rPr lang="en-US" sz="1050" b="0" i="0" u="none" dirty="0">
                          <a:solidFill>
                            <a:schemeClr val="tx1"/>
                          </a:solidFill>
                          <a:latin typeface="Times New Roman" panose="02020603050405020304" pitchFamily="18" charset="0"/>
                          <a:cs typeface="Times New Roman" panose="02020603050405020304" pitchFamily="18" charset="0"/>
                        </a:rPr>
                        <a:t> (psychomotor) </a:t>
                      </a:r>
                      <a:r>
                        <a:rPr lang="en-US" sz="1050" b="0" dirty="0">
                          <a:solidFill>
                            <a:schemeClr val="tx1"/>
                          </a:solidFill>
                          <a:latin typeface="Times New Roman" panose="02020603050405020304" pitchFamily="18" charset="0"/>
                          <a:cs typeface="Times New Roman" panose="02020603050405020304" pitchFamily="18" charset="0"/>
                        </a:rPr>
                        <a:t>new knowledge and skills for the leg tuck, bent leg raise, leg tuck and twist, and alternating grip pull-up IAW TC 3-22.20</a:t>
                      </a:r>
                    </a:p>
                    <a:p>
                      <a:pPr marL="171450" marR="0" lvl="0" indent="-17145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1050" b="0" dirty="0">
                          <a:solidFill>
                            <a:schemeClr val="tx1"/>
                          </a:solidFill>
                          <a:latin typeface="Times New Roman" panose="02020603050405020304" pitchFamily="18" charset="0"/>
                          <a:cs typeface="Times New Roman" panose="02020603050405020304" pitchFamily="18" charset="0"/>
                        </a:rPr>
                        <a:t>Students will have the opportunity to reflect on experience and how to best </a:t>
                      </a:r>
                      <a:r>
                        <a:rPr lang="en-US" sz="1050" b="1" i="1" u="sng" dirty="0">
                          <a:solidFill>
                            <a:schemeClr val="tx1"/>
                          </a:solidFill>
                          <a:latin typeface="Times New Roman" panose="02020603050405020304" pitchFamily="18" charset="0"/>
                          <a:cs typeface="Times New Roman" panose="02020603050405020304" pitchFamily="18" charset="0"/>
                        </a:rPr>
                        <a:t>integrate</a:t>
                      </a:r>
                      <a:r>
                        <a:rPr lang="en-US" sz="1050" b="0" dirty="0">
                          <a:solidFill>
                            <a:schemeClr val="tx1"/>
                          </a:solidFill>
                          <a:latin typeface="Times New Roman" panose="02020603050405020304" pitchFamily="18" charset="0"/>
                          <a:cs typeface="Times New Roman" panose="02020603050405020304" pitchFamily="18" charset="0"/>
                        </a:rPr>
                        <a:t> information gained for future progress within their fire team</a:t>
                      </a:r>
                    </a:p>
                  </a:txBody>
                  <a:tcPr>
                    <a:lnL w="38100" cap="flat" cmpd="sng" algn="ctr">
                      <a:solidFill>
                        <a:srgbClr val="0000CC"/>
                      </a:solidFill>
                      <a:prstDash val="solid"/>
                      <a:round/>
                      <a:headEnd type="none" w="med" len="med"/>
                      <a:tailEnd type="none" w="med" len="med"/>
                    </a:lnL>
                    <a:lnR w="38100" cap="flat" cmpd="sng" algn="ctr">
                      <a:solidFill>
                        <a:srgbClr val="0000CC"/>
                      </a:solidFill>
                      <a:prstDash val="solid"/>
                      <a:round/>
                      <a:headEnd type="none" w="med" len="med"/>
                      <a:tailEnd type="none" w="med" len="med"/>
                    </a:lnR>
                    <a:lnT w="38100" cap="flat" cmpd="sng" algn="ctr">
                      <a:solidFill>
                        <a:srgbClr val="0000CC"/>
                      </a:solidFill>
                      <a:prstDash val="solid"/>
                      <a:round/>
                      <a:headEnd type="none" w="med" len="med"/>
                      <a:tailEnd type="none" w="med" len="med"/>
                    </a:lnT>
                    <a:lnB w="38100" cap="flat" cmpd="sng" algn="ctr">
                      <a:solidFill>
                        <a:srgbClr val="0000CC"/>
                      </a:solidFill>
                      <a:prstDash val="solid"/>
                      <a:round/>
                      <a:headEnd type="none" w="med" len="med"/>
                      <a:tailEnd type="none" w="med" len="med"/>
                    </a:lnB>
                    <a:noFill/>
                  </a:tcPr>
                </a:tc>
                <a:extLst>
                  <a:ext uri="{0D108BD9-81ED-4DB2-BD59-A6C34878D82A}">
                    <a16:rowId xmlns:a16="http://schemas.microsoft.com/office/drawing/2014/main" val="10004"/>
                  </a:ext>
                </a:extLst>
              </a:tr>
              <a:tr h="785398">
                <a:tc vMerge="1">
                  <a:txBody>
                    <a:bodyPr/>
                    <a:lstStyle/>
                    <a:p>
                      <a:pPr marL="171450" indent="-171450">
                        <a:buFont typeface="Arial" panose="020B0604020202020204" pitchFamily="34" charset="0"/>
                        <a:buChar char="•"/>
                      </a:pPr>
                      <a:endParaRPr lang="en-US" sz="12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050" b="1" dirty="0">
                          <a:solidFill>
                            <a:schemeClr val="tx1"/>
                          </a:solidFill>
                          <a:latin typeface="Times New Roman" panose="02020603050405020304" pitchFamily="18" charset="0"/>
                          <a:cs typeface="Times New Roman" panose="02020603050405020304" pitchFamily="18" charset="0"/>
                        </a:rPr>
                        <a:t>Key Content Points:</a:t>
                      </a:r>
                    </a:p>
                    <a:p>
                      <a:pPr marL="171450" indent="-171450">
                        <a:buFont typeface="Arial" panose="020B0604020202020204" pitchFamily="34" charset="0"/>
                        <a:buChar char="•"/>
                      </a:pPr>
                      <a:r>
                        <a:rPr lang="en-US" sz="1050" b="0" dirty="0">
                          <a:solidFill>
                            <a:schemeClr val="tx1"/>
                          </a:solidFill>
                          <a:latin typeface="Times New Roman" panose="02020603050405020304" pitchFamily="18" charset="0"/>
                          <a:cs typeface="Times New Roman" panose="02020603050405020304" pitchFamily="18" charset="0"/>
                        </a:rPr>
                        <a:t>Demonstration</a:t>
                      </a:r>
                    </a:p>
                    <a:p>
                      <a:pPr marL="171450" indent="-171450">
                        <a:buFont typeface="Arial" panose="020B0604020202020204" pitchFamily="34" charset="0"/>
                        <a:buChar char="•"/>
                      </a:pPr>
                      <a:r>
                        <a:rPr lang="en-US" sz="1050" b="0" dirty="0">
                          <a:solidFill>
                            <a:schemeClr val="tx1"/>
                          </a:solidFill>
                          <a:latin typeface="Times New Roman" panose="02020603050405020304" pitchFamily="18" charset="0"/>
                          <a:cs typeface="Times New Roman" panose="02020603050405020304" pitchFamily="18" charset="0"/>
                        </a:rPr>
                        <a:t>Practical Application</a:t>
                      </a:r>
                    </a:p>
                    <a:p>
                      <a:pPr marL="171450" indent="-171450">
                        <a:buFont typeface="Arial" panose="020B0604020202020204" pitchFamily="34" charset="0"/>
                        <a:buChar char="•"/>
                      </a:pPr>
                      <a:r>
                        <a:rPr lang="en-US" sz="1050" b="0" dirty="0">
                          <a:solidFill>
                            <a:schemeClr val="tx1"/>
                          </a:solidFill>
                          <a:latin typeface="Times New Roman" panose="02020603050405020304" pitchFamily="18" charset="0"/>
                          <a:cs typeface="Times New Roman" panose="02020603050405020304" pitchFamily="18" charset="0"/>
                        </a:rPr>
                        <a:t>Reflection (Merrill's 5</a:t>
                      </a:r>
                      <a:r>
                        <a:rPr lang="en-US" sz="1050" b="0" baseline="30000" dirty="0">
                          <a:solidFill>
                            <a:schemeClr val="tx1"/>
                          </a:solidFill>
                          <a:latin typeface="Times New Roman" panose="02020603050405020304" pitchFamily="18" charset="0"/>
                          <a:cs typeface="Times New Roman" panose="02020603050405020304" pitchFamily="18" charset="0"/>
                        </a:rPr>
                        <a:t>th</a:t>
                      </a:r>
                      <a:r>
                        <a:rPr lang="en-US" sz="1050" b="0" dirty="0">
                          <a:solidFill>
                            <a:schemeClr val="tx1"/>
                          </a:solidFill>
                          <a:latin typeface="Times New Roman" panose="02020603050405020304" pitchFamily="18" charset="0"/>
                          <a:cs typeface="Times New Roman" panose="02020603050405020304" pitchFamily="18" charset="0"/>
                        </a:rPr>
                        <a:t> principle Integrate)</a:t>
                      </a:r>
                    </a:p>
                    <a:p>
                      <a:pPr marL="171450" indent="-171450">
                        <a:buFont typeface="Arial" panose="020B0604020202020204" pitchFamily="34" charset="0"/>
                        <a:buChar char="•"/>
                      </a:pPr>
                      <a:r>
                        <a:rPr lang="en-US" sz="1050" b="0" dirty="0">
                          <a:solidFill>
                            <a:schemeClr val="tx1"/>
                          </a:solidFill>
                          <a:latin typeface="Times New Roman" panose="02020603050405020304" pitchFamily="18" charset="0"/>
                          <a:cs typeface="Times New Roman" panose="02020603050405020304" pitchFamily="18" charset="0"/>
                        </a:rPr>
                        <a:t>Reinforcement of lessons from previous units</a:t>
                      </a:r>
                    </a:p>
                  </a:txBody>
                  <a:tcPr>
                    <a:lnL w="38100" cap="flat" cmpd="sng" algn="ctr">
                      <a:solidFill>
                        <a:srgbClr val="0000CC"/>
                      </a:solidFill>
                      <a:prstDash val="solid"/>
                      <a:round/>
                      <a:headEnd type="none" w="med" len="med"/>
                      <a:tailEnd type="none" w="med" len="med"/>
                    </a:lnL>
                    <a:lnR w="38100" cap="flat" cmpd="sng" algn="ctr">
                      <a:solidFill>
                        <a:srgbClr val="0000CC"/>
                      </a:solidFill>
                      <a:prstDash val="solid"/>
                      <a:round/>
                      <a:headEnd type="none" w="med" len="med"/>
                      <a:tailEnd type="none" w="med" len="med"/>
                    </a:lnR>
                    <a:lnT w="38100" cap="flat" cmpd="sng" algn="ctr">
                      <a:solidFill>
                        <a:srgbClr val="0000CC"/>
                      </a:solidFill>
                      <a:prstDash val="solid"/>
                      <a:round/>
                      <a:headEnd type="none" w="med" len="med"/>
                      <a:tailEnd type="none" w="med" len="med"/>
                    </a:lnT>
                    <a:lnB w="38100" cap="flat" cmpd="sng" algn="ctr">
                      <a:solidFill>
                        <a:srgbClr val="0000CC"/>
                      </a:solidFill>
                      <a:prstDash val="solid"/>
                      <a:round/>
                      <a:headEnd type="none" w="med" len="med"/>
                      <a:tailEnd type="none" w="med" len="med"/>
                    </a:lnB>
                    <a:noFill/>
                  </a:tcPr>
                </a:tc>
                <a:extLst>
                  <a:ext uri="{0D108BD9-81ED-4DB2-BD59-A6C34878D82A}">
                    <a16:rowId xmlns:a16="http://schemas.microsoft.com/office/drawing/2014/main" val="10005"/>
                  </a:ext>
                </a:extLst>
              </a:tr>
            </a:tbl>
          </a:graphicData>
        </a:graphic>
      </p:graphicFrame>
      <p:pic>
        <p:nvPicPr>
          <p:cNvPr id="8194" name="Picture 2" descr="See the source image">
            <a:extLst>
              <a:ext uri="{FF2B5EF4-FFF2-40B4-BE49-F238E27FC236}">
                <a16:creationId xmlns:a16="http://schemas.microsoft.com/office/drawing/2014/main" id="{EBA40FA1-962C-4AA2-B0B2-F40E95885945}"/>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09623" y="695325"/>
            <a:ext cx="1645221" cy="2466975"/>
          </a:xfrm>
          <a:prstGeom prst="rect">
            <a:avLst/>
          </a:prstGeom>
          <a:noFill/>
          <a:extLst>
            <a:ext uri="{909E8E84-426E-40DD-AFC4-6F175D3DCCD1}">
              <a14:hiddenFill xmlns:a14="http://schemas.microsoft.com/office/drawing/2010/main">
                <a:solidFill>
                  <a:srgbClr val="FFFFFF"/>
                </a:solidFill>
              </a14:hiddenFill>
            </a:ext>
          </a:extLst>
        </p:spPr>
      </p:pic>
      <p:pic>
        <p:nvPicPr>
          <p:cNvPr id="16" name="image15.jpeg" descr="Text  Description automatically generated ">
            <a:extLst>
              <a:ext uri="{FF2B5EF4-FFF2-40B4-BE49-F238E27FC236}">
                <a16:creationId xmlns:a16="http://schemas.microsoft.com/office/drawing/2014/main" id="{D5196823-C34C-4E3A-9043-037B0B5DA713}"/>
              </a:ext>
            </a:extLst>
          </p:cNvPr>
          <p:cNvPicPr/>
          <p:nvPr/>
        </p:nvPicPr>
        <p:blipFill>
          <a:blip r:embed="rId4" cstate="print"/>
          <a:stretch>
            <a:fillRect/>
          </a:stretch>
        </p:blipFill>
        <p:spPr>
          <a:xfrm>
            <a:off x="2455509" y="738518"/>
            <a:ext cx="1835468" cy="2499042"/>
          </a:xfrm>
          <a:prstGeom prst="rect">
            <a:avLst/>
          </a:prstGeom>
        </p:spPr>
      </p:pic>
    </p:spTree>
    <p:custDataLst>
      <p:tags r:id="rId1"/>
    </p:custDataLst>
    <p:extLst>
      <p:ext uri="{BB962C8B-B14F-4D97-AF65-F5344CB8AC3E}">
        <p14:creationId xmlns:p14="http://schemas.microsoft.com/office/powerpoint/2010/main" val="1988018140"/>
      </p:ext>
    </p:extLst>
  </p:cSld>
  <p:clrMapOvr>
    <a:masterClrMapping/>
  </p:clrMapOvr>
  <mc:AlternateContent xmlns:mc="http://schemas.openxmlformats.org/markup-compatibility/2006" xmlns:p14="http://schemas.microsoft.com/office/powerpoint/2010/main">
    <mc:Choice Requires="p14">
      <p:transition spd="slow" p14:dur="2000" advTm="38671"/>
    </mc:Choice>
    <mc:Fallback xmlns="">
      <p:transition spd="slow" advTm="38671"/>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2685640282"/>
              </p:ext>
            </p:extLst>
          </p:nvPr>
        </p:nvGraphicFramePr>
        <p:xfrm>
          <a:off x="253284" y="0"/>
          <a:ext cx="8637432" cy="6862064"/>
        </p:xfrm>
        <a:graphic>
          <a:graphicData uri="http://schemas.openxmlformats.org/drawingml/2006/table">
            <a:tbl>
              <a:tblPr firstRow="1" bandRow="1">
                <a:tableStyleId>{5C22544A-7EE6-4342-B048-85BDC9FD1C3A}</a:tableStyleId>
              </a:tblPr>
              <a:tblGrid>
                <a:gridCol w="4318716">
                  <a:extLst>
                    <a:ext uri="{9D8B030D-6E8A-4147-A177-3AD203B41FA5}">
                      <a16:colId xmlns:a16="http://schemas.microsoft.com/office/drawing/2014/main" val="20000"/>
                    </a:ext>
                  </a:extLst>
                </a:gridCol>
                <a:gridCol w="4318716">
                  <a:extLst>
                    <a:ext uri="{9D8B030D-6E8A-4147-A177-3AD203B41FA5}">
                      <a16:colId xmlns:a16="http://schemas.microsoft.com/office/drawing/2014/main" val="20001"/>
                    </a:ext>
                  </a:extLst>
                </a:gridCol>
              </a:tblGrid>
              <a:tr h="443355">
                <a:tc gridSpan="2">
                  <a:txBody>
                    <a:bodyPr/>
                    <a:lstStyle/>
                    <a:p>
                      <a:r>
                        <a:rPr lang="en-US" sz="1200" dirty="0">
                          <a:solidFill>
                            <a:schemeClr val="tx1"/>
                          </a:solidFill>
                          <a:latin typeface="Times New Roman" panose="02020603050405020304" pitchFamily="18" charset="0"/>
                          <a:cs typeface="Times New Roman" panose="02020603050405020304" pitchFamily="18" charset="0"/>
                        </a:rPr>
                        <a:t>Unit Title: </a:t>
                      </a:r>
                      <a:r>
                        <a:rPr lang="en-US" sz="1200" b="0" dirty="0">
                          <a:solidFill>
                            <a:schemeClr val="tx1"/>
                          </a:solidFill>
                          <a:latin typeface="Times New Roman" panose="02020603050405020304" pitchFamily="18" charset="0"/>
                          <a:cs typeface="Times New Roman" panose="02020603050405020304" pitchFamily="18" charset="0"/>
                        </a:rPr>
                        <a:t>The ACFT Leg Tuck Event</a:t>
                      </a:r>
                      <a:endParaRPr lang="en-US" sz="1200" b="0" dirty="0">
                        <a:solidFill>
                          <a:schemeClr val="accent1">
                            <a:lumMod val="75000"/>
                          </a:schemeClr>
                        </a:solidFill>
                        <a:latin typeface="Times New Roman" panose="02020603050405020304" pitchFamily="18" charset="0"/>
                        <a:cs typeface="Times New Roman" panose="02020603050405020304" pitchFamily="18" charset="0"/>
                      </a:endParaRPr>
                    </a:p>
                    <a:p>
                      <a:pPr>
                        <a:tabLst>
                          <a:tab pos="6683375" algn="l"/>
                        </a:tabLst>
                      </a:pPr>
                      <a:r>
                        <a:rPr lang="en-US" sz="1200" dirty="0">
                          <a:solidFill>
                            <a:schemeClr val="tx1"/>
                          </a:solidFill>
                          <a:latin typeface="Times New Roman" panose="02020603050405020304" pitchFamily="18" charset="0"/>
                          <a:cs typeface="Times New Roman" panose="02020603050405020304" pitchFamily="18" charset="0"/>
                        </a:rPr>
                        <a:t>Activity Title:</a:t>
                      </a:r>
                      <a:r>
                        <a:rPr lang="en-US" sz="1200" b="0" dirty="0">
                          <a:solidFill>
                            <a:schemeClr val="tx1"/>
                          </a:solidFill>
                          <a:latin typeface="Times New Roman" panose="02020603050405020304" pitchFamily="18" charset="0"/>
                          <a:cs typeface="Times New Roman" panose="02020603050405020304" pitchFamily="18" charset="0"/>
                        </a:rPr>
                        <a:t> Individual Unit Application                                                                                                       </a:t>
                      </a:r>
                      <a:r>
                        <a:rPr lang="en-US" sz="1200" baseline="0" dirty="0">
                          <a:solidFill>
                            <a:schemeClr val="tx1"/>
                          </a:solidFill>
                          <a:latin typeface="Times New Roman" panose="02020603050405020304" pitchFamily="18" charset="0"/>
                          <a:cs typeface="Times New Roman" panose="02020603050405020304" pitchFamily="18" charset="0"/>
                        </a:rPr>
                        <a:t>Estimated Time:</a:t>
                      </a:r>
                      <a:r>
                        <a:rPr lang="en-US" sz="1200" baseline="0" dirty="0">
                          <a:solidFill>
                            <a:schemeClr val="accent1">
                              <a:lumMod val="75000"/>
                            </a:schemeClr>
                          </a:solidFill>
                          <a:latin typeface="Times New Roman" panose="02020603050405020304" pitchFamily="18" charset="0"/>
                          <a:cs typeface="Times New Roman" panose="02020603050405020304" pitchFamily="18" charset="0"/>
                        </a:rPr>
                        <a:t> </a:t>
                      </a:r>
                      <a:r>
                        <a:rPr lang="en-US" sz="1200" b="0" baseline="0" dirty="0">
                          <a:solidFill>
                            <a:schemeClr val="tx1"/>
                          </a:solidFill>
                          <a:latin typeface="Times New Roman" panose="02020603050405020304" pitchFamily="18" charset="0"/>
                          <a:cs typeface="Times New Roman" panose="02020603050405020304" pitchFamily="18" charset="0"/>
                        </a:rPr>
                        <a:t>120 Minutes</a:t>
                      </a:r>
                      <a:endParaRPr lang="en-US" sz="1200" b="0" dirty="0">
                        <a:solidFill>
                          <a:schemeClr val="tx1"/>
                        </a:solidFill>
                        <a:latin typeface="Times New Roman" panose="02020603050405020304" pitchFamily="18" charset="0"/>
                        <a:cs typeface="Times New Roman" panose="02020603050405020304" pitchFamily="18" charset="0"/>
                      </a:endParaRPr>
                    </a:p>
                  </a:txBody>
                  <a:tcPr>
                    <a:lnL w="38100" cap="flat" cmpd="sng" algn="ctr">
                      <a:solidFill>
                        <a:srgbClr val="0000CC"/>
                      </a:solidFill>
                      <a:prstDash val="solid"/>
                      <a:round/>
                      <a:headEnd type="none" w="med" len="med"/>
                      <a:tailEnd type="none" w="med" len="med"/>
                    </a:lnL>
                    <a:lnR w="38100" cap="flat" cmpd="sng" algn="ctr">
                      <a:solidFill>
                        <a:srgbClr val="0000CC"/>
                      </a:solidFill>
                      <a:prstDash val="solid"/>
                      <a:round/>
                      <a:headEnd type="none" w="med" len="med"/>
                      <a:tailEnd type="none" w="med" len="med"/>
                    </a:lnR>
                    <a:lnT w="38100" cap="flat" cmpd="sng" algn="ctr">
                      <a:solidFill>
                        <a:srgbClr val="0000CC"/>
                      </a:solidFill>
                      <a:prstDash val="solid"/>
                      <a:round/>
                      <a:headEnd type="none" w="med" len="med"/>
                      <a:tailEnd type="none" w="med" len="med"/>
                    </a:lnT>
                    <a:lnB w="38100" cap="flat" cmpd="sng" algn="ctr">
                      <a:solidFill>
                        <a:srgbClr val="0000CC"/>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994358">
                <a:tc rowSpan="3">
                  <a:txBody>
                    <a:bodyPr/>
                    <a:lstStyle/>
                    <a:p>
                      <a:endParaRPr lang="en-US" sz="1200" dirty="0">
                        <a:solidFill>
                          <a:schemeClr val="tx1"/>
                        </a:solidFill>
                        <a:latin typeface="+mn-lt"/>
                        <a:cs typeface="Times New Roman" panose="02020603050405020304" pitchFamily="18" charset="0"/>
                      </a:endParaRPr>
                    </a:p>
                    <a:p>
                      <a:endParaRPr lang="en-US" sz="1200" dirty="0">
                        <a:solidFill>
                          <a:schemeClr val="tx1"/>
                        </a:solidFill>
                        <a:latin typeface="+mn-lt"/>
                        <a:cs typeface="Times New Roman" panose="02020603050405020304" pitchFamily="18" charset="0"/>
                      </a:endParaRPr>
                    </a:p>
                    <a:p>
                      <a:endParaRPr lang="en-US" sz="1200" dirty="0">
                        <a:solidFill>
                          <a:schemeClr val="tx1"/>
                        </a:solidFill>
                        <a:latin typeface="+mn-lt"/>
                        <a:cs typeface="Times New Roman" panose="02020603050405020304" pitchFamily="18" charset="0"/>
                      </a:endParaRPr>
                    </a:p>
                    <a:p>
                      <a:endParaRPr lang="en-US" sz="1200" dirty="0">
                        <a:solidFill>
                          <a:schemeClr val="tx1"/>
                        </a:solidFill>
                        <a:latin typeface="+mn-lt"/>
                        <a:cs typeface="Times New Roman" panose="02020603050405020304" pitchFamily="18" charset="0"/>
                      </a:endParaRPr>
                    </a:p>
                    <a:p>
                      <a:endParaRPr lang="en-US" sz="1200" dirty="0">
                        <a:solidFill>
                          <a:schemeClr val="tx1"/>
                        </a:solidFill>
                        <a:latin typeface="+mn-lt"/>
                        <a:cs typeface="Times New Roman" panose="02020603050405020304" pitchFamily="18" charset="0"/>
                      </a:endParaRPr>
                    </a:p>
                    <a:p>
                      <a:endParaRPr lang="en-US" sz="1200" dirty="0">
                        <a:solidFill>
                          <a:schemeClr val="tx1"/>
                        </a:solidFill>
                        <a:latin typeface="+mn-lt"/>
                        <a:cs typeface="Times New Roman" panose="02020603050405020304" pitchFamily="18" charset="0"/>
                      </a:endParaRPr>
                    </a:p>
                    <a:p>
                      <a:endParaRPr lang="en-US" sz="1200" dirty="0">
                        <a:solidFill>
                          <a:schemeClr val="tx1"/>
                        </a:solidFill>
                        <a:latin typeface="+mn-lt"/>
                        <a:cs typeface="Times New Roman" panose="02020603050405020304" pitchFamily="18" charset="0"/>
                      </a:endParaRPr>
                    </a:p>
                    <a:p>
                      <a:endParaRPr lang="en-US" sz="1200" dirty="0">
                        <a:solidFill>
                          <a:schemeClr val="tx1"/>
                        </a:solidFill>
                        <a:latin typeface="+mn-lt"/>
                        <a:cs typeface="Times New Roman" panose="02020603050405020304" pitchFamily="18" charset="0"/>
                      </a:endParaRPr>
                    </a:p>
                    <a:p>
                      <a:endParaRPr lang="en-US" sz="1200" dirty="0">
                        <a:solidFill>
                          <a:schemeClr val="tx1"/>
                        </a:solidFill>
                        <a:latin typeface="+mn-lt"/>
                        <a:cs typeface="Times New Roman" panose="02020603050405020304" pitchFamily="18" charset="0"/>
                      </a:endParaRPr>
                    </a:p>
                    <a:p>
                      <a:endParaRPr lang="en-US" sz="1200" dirty="0">
                        <a:solidFill>
                          <a:schemeClr val="tx1"/>
                        </a:solidFill>
                        <a:latin typeface="+mn-lt"/>
                        <a:cs typeface="Times New Roman" panose="02020603050405020304" pitchFamily="18" charset="0"/>
                      </a:endParaRPr>
                    </a:p>
                    <a:p>
                      <a:endParaRPr lang="en-US" sz="1200" dirty="0">
                        <a:solidFill>
                          <a:schemeClr val="tx1"/>
                        </a:solidFill>
                        <a:latin typeface="+mn-lt"/>
                        <a:cs typeface="Times New Roman" panose="02020603050405020304" pitchFamily="18" charset="0"/>
                      </a:endParaRPr>
                    </a:p>
                    <a:p>
                      <a:endParaRPr lang="en-US" sz="1200" dirty="0">
                        <a:solidFill>
                          <a:schemeClr val="tx1"/>
                        </a:solidFill>
                        <a:latin typeface="+mn-lt"/>
                        <a:cs typeface="Times New Roman" panose="02020603050405020304" pitchFamily="18" charset="0"/>
                      </a:endParaRPr>
                    </a:p>
                  </a:txBody>
                  <a:tcPr>
                    <a:lnL w="38100" cap="flat" cmpd="sng" algn="ctr">
                      <a:solidFill>
                        <a:srgbClr val="0000CC"/>
                      </a:solidFill>
                      <a:prstDash val="solid"/>
                      <a:round/>
                      <a:headEnd type="none" w="med" len="med"/>
                      <a:tailEnd type="none" w="med" len="med"/>
                    </a:lnL>
                    <a:lnR w="38100" cap="flat" cmpd="sng" algn="ctr">
                      <a:solidFill>
                        <a:srgbClr val="0000CC"/>
                      </a:solidFill>
                      <a:prstDash val="solid"/>
                      <a:round/>
                      <a:headEnd type="none" w="med" len="med"/>
                      <a:tailEnd type="none" w="med" len="med"/>
                    </a:lnR>
                    <a:lnT w="38100" cap="flat" cmpd="sng" algn="ctr">
                      <a:solidFill>
                        <a:srgbClr val="0000CC"/>
                      </a:solidFill>
                      <a:prstDash val="solid"/>
                      <a:round/>
                      <a:headEnd type="none" w="med" len="med"/>
                      <a:tailEnd type="none" w="med" len="med"/>
                    </a:lnT>
                    <a:lnB w="38100" cap="flat" cmpd="sng" algn="ctr">
                      <a:solidFill>
                        <a:srgbClr val="0000CC"/>
                      </a:solidFill>
                      <a:prstDash val="solid"/>
                      <a:round/>
                      <a:headEnd type="none" w="med" len="med"/>
                      <a:tailEnd type="none" w="med" len="med"/>
                    </a:lnB>
                    <a:noFill/>
                  </a:tcPr>
                </a:tc>
                <a:tc>
                  <a: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1050" b="1" dirty="0">
                          <a:solidFill>
                            <a:schemeClr val="tx1"/>
                          </a:solidFill>
                          <a:latin typeface="Times New Roman" panose="02020603050405020304" pitchFamily="18" charset="0"/>
                          <a:cs typeface="Times New Roman" panose="02020603050405020304" pitchFamily="18" charset="0"/>
                        </a:rPr>
                        <a:t>Instructional Activity Description</a:t>
                      </a:r>
                    </a:p>
                    <a:p>
                      <a:pPr marL="171450" marR="0" lvl="0" indent="-17145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1050" b="0" dirty="0">
                          <a:solidFill>
                            <a:schemeClr val="tx1"/>
                          </a:solidFill>
                          <a:latin typeface="Times New Roman" panose="02020603050405020304" pitchFamily="18" charset="0"/>
                          <a:cs typeface="Times New Roman" panose="02020603050405020304" pitchFamily="18" charset="0"/>
                        </a:rPr>
                        <a:t>On Ultima PRT field in proper uniform the under-instructor supervision students will create a two-day (60 minutes per day) leg tuck PRT plan for approval and submit to commander.  Planning will include resources required, timeline, risk mitigation strategy, and plan of action. </a:t>
                      </a:r>
                    </a:p>
                    <a:p>
                      <a:pPr marL="171450" marR="0" lvl="0" indent="-17145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1050" b="0" dirty="0">
                          <a:solidFill>
                            <a:schemeClr val="tx1"/>
                          </a:solidFill>
                          <a:latin typeface="Times New Roman" panose="02020603050405020304" pitchFamily="18" charset="0"/>
                          <a:cs typeface="Times New Roman" panose="02020603050405020304" pitchFamily="18" charset="0"/>
                        </a:rPr>
                        <a:t>Students under instructor supervision will lead fire team consisting of 2-4 soldiers through establish plan providing demonstrations, assessments, and feedback of soldier's performance in the leg tuck, bent-leg raise, leg tuck and twist, and alternating grip pull-up.</a:t>
                      </a:r>
                    </a:p>
                    <a:p>
                      <a:pPr marL="171450" marR="0" lvl="0" indent="-17145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1050" b="0" dirty="0">
                          <a:solidFill>
                            <a:schemeClr val="tx1"/>
                          </a:solidFill>
                          <a:latin typeface="Times New Roman" panose="02020603050405020304" pitchFamily="18" charset="0"/>
                          <a:cs typeface="Times New Roman" panose="02020603050405020304" pitchFamily="18" charset="0"/>
                        </a:rPr>
                        <a:t>Students will perform a collaborative reflection on learning experience and how to incorporate within future daily activities.</a:t>
                      </a:r>
                      <a:endParaRPr lang="en-US" sz="1050" b="1" dirty="0">
                        <a:solidFill>
                          <a:schemeClr val="tx1"/>
                        </a:solidFill>
                        <a:latin typeface="Times New Roman" panose="02020603050405020304" pitchFamily="18" charset="0"/>
                        <a:cs typeface="Times New Roman" panose="02020603050405020304" pitchFamily="18" charset="0"/>
                      </a:endParaRPr>
                    </a:p>
                  </a:txBody>
                  <a:tcPr>
                    <a:lnL w="38100" cap="flat" cmpd="sng" algn="ctr">
                      <a:solidFill>
                        <a:srgbClr val="0000CC"/>
                      </a:solidFill>
                      <a:prstDash val="solid"/>
                      <a:round/>
                      <a:headEnd type="none" w="med" len="med"/>
                      <a:tailEnd type="none" w="med" len="med"/>
                    </a:lnL>
                    <a:lnR w="38100" cap="flat" cmpd="sng" algn="ctr">
                      <a:solidFill>
                        <a:srgbClr val="0000CC"/>
                      </a:solidFill>
                      <a:prstDash val="solid"/>
                      <a:round/>
                      <a:headEnd type="none" w="med" len="med"/>
                      <a:tailEnd type="none" w="med" len="med"/>
                    </a:lnR>
                    <a:lnT w="38100" cap="flat" cmpd="sng" algn="ctr">
                      <a:solidFill>
                        <a:srgbClr val="0000CC"/>
                      </a:solidFill>
                      <a:prstDash val="solid"/>
                      <a:round/>
                      <a:headEnd type="none" w="med" len="med"/>
                      <a:tailEnd type="none" w="med" len="med"/>
                    </a:lnT>
                    <a:lnB w="38100" cap="flat" cmpd="sng" algn="ctr">
                      <a:solidFill>
                        <a:srgbClr val="0000CC"/>
                      </a:solidFill>
                      <a:prstDash val="solid"/>
                      <a:round/>
                      <a:headEnd type="none" w="med" len="med"/>
                      <a:tailEnd type="none" w="med" len="med"/>
                    </a:lnB>
                    <a:noFill/>
                  </a:tcPr>
                </a:tc>
                <a:extLst>
                  <a:ext uri="{0D108BD9-81ED-4DB2-BD59-A6C34878D82A}">
                    <a16:rowId xmlns:a16="http://schemas.microsoft.com/office/drawing/2014/main" val="10001"/>
                  </a:ext>
                </a:extLst>
              </a:tr>
              <a:tr h="864542">
                <a:tc v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0000"/>
                        </a:lnSpc>
                      </a:pPr>
                      <a:r>
                        <a:rPr lang="en-US" sz="1050" b="1" dirty="0">
                          <a:solidFill>
                            <a:schemeClr val="tx1"/>
                          </a:solidFill>
                          <a:latin typeface="Times New Roman" panose="02020603050405020304" pitchFamily="18" charset="0"/>
                          <a:cs typeface="Times New Roman" panose="02020603050405020304" pitchFamily="18" charset="0"/>
                        </a:rPr>
                        <a:t>Activity Deliverables/Outcomes: </a:t>
                      </a:r>
                    </a:p>
                    <a:p>
                      <a:pPr marL="171450" indent="-171450">
                        <a:buFont typeface="Arial" panose="020B0604020202020204" pitchFamily="34" charset="0"/>
                        <a:buChar char="•"/>
                      </a:pPr>
                      <a:r>
                        <a:rPr lang="en-US" sz="1050" b="0" dirty="0">
                          <a:solidFill>
                            <a:schemeClr val="tx1"/>
                          </a:solidFill>
                          <a:latin typeface="Times New Roman" panose="02020603050405020304" pitchFamily="18" charset="0"/>
                          <a:cs typeface="Times New Roman" panose="02020603050405020304" pitchFamily="18" charset="0"/>
                        </a:rPr>
                        <a:t>Provide students with opportunity to create in a two-day leg tuck focused physical readiness training plan within the operational environment.</a:t>
                      </a:r>
                    </a:p>
                    <a:p>
                      <a:pPr marL="171450" indent="-171450">
                        <a:buFont typeface="Arial" panose="020B0604020202020204" pitchFamily="34" charset="0"/>
                        <a:buChar char="•"/>
                      </a:pPr>
                      <a:r>
                        <a:rPr lang="en-US" sz="1050" b="0" dirty="0">
                          <a:solidFill>
                            <a:schemeClr val="tx1"/>
                          </a:solidFill>
                          <a:latin typeface="Times New Roman" panose="02020603050405020304" pitchFamily="18" charset="0"/>
                          <a:cs typeface="Times New Roman" panose="02020603050405020304" pitchFamily="18" charset="0"/>
                        </a:rPr>
                        <a:t>Provide students with opportunity to apply training plan and knowledge of exercise execution to soldiers within assigned unit.</a:t>
                      </a:r>
                      <a:endParaRPr lang="en-US" sz="1050" b="1" dirty="0">
                        <a:solidFill>
                          <a:schemeClr val="tx1"/>
                        </a:solidFill>
                        <a:latin typeface="Times New Roman" panose="02020603050405020304" pitchFamily="18" charset="0"/>
                        <a:cs typeface="Times New Roman" panose="02020603050405020304" pitchFamily="18" charset="0"/>
                      </a:endParaRPr>
                    </a:p>
                  </a:txBody>
                  <a:tcPr>
                    <a:lnL w="38100" cap="flat" cmpd="sng" algn="ctr">
                      <a:solidFill>
                        <a:srgbClr val="0000CC"/>
                      </a:solidFill>
                      <a:prstDash val="solid"/>
                      <a:round/>
                      <a:headEnd type="none" w="med" len="med"/>
                      <a:tailEnd type="none" w="med" len="med"/>
                    </a:lnL>
                    <a:lnR w="38100" cap="flat" cmpd="sng" algn="ctr">
                      <a:solidFill>
                        <a:srgbClr val="0000CC"/>
                      </a:solidFill>
                      <a:prstDash val="solid"/>
                      <a:round/>
                      <a:headEnd type="none" w="med" len="med"/>
                      <a:tailEnd type="none" w="med" len="med"/>
                    </a:lnR>
                    <a:lnT w="38100" cap="flat" cmpd="sng" algn="ctr">
                      <a:solidFill>
                        <a:srgbClr val="0000CC"/>
                      </a:solidFill>
                      <a:prstDash val="solid"/>
                      <a:round/>
                      <a:headEnd type="none" w="med" len="med"/>
                      <a:tailEnd type="none" w="med" len="med"/>
                    </a:lnT>
                    <a:lnB w="38100" cap="flat" cmpd="sng" algn="ctr">
                      <a:solidFill>
                        <a:srgbClr val="0000CC"/>
                      </a:solidFill>
                      <a:prstDash val="solid"/>
                      <a:round/>
                      <a:headEnd type="none" w="med" len="med"/>
                      <a:tailEnd type="none" w="med" len="med"/>
                    </a:lnB>
                    <a:noFill/>
                  </a:tcPr>
                </a:tc>
                <a:extLst>
                  <a:ext uri="{0D108BD9-81ED-4DB2-BD59-A6C34878D82A}">
                    <a16:rowId xmlns:a16="http://schemas.microsoft.com/office/drawing/2014/main" val="10002"/>
                  </a:ext>
                </a:extLst>
              </a:tr>
              <a:tr h="1174890">
                <a:tc v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0000"/>
                        </a:lnSpc>
                      </a:pPr>
                      <a:r>
                        <a:rPr lang="en-US" sz="1050" b="1" dirty="0">
                          <a:solidFill>
                            <a:schemeClr val="tx1"/>
                          </a:solidFill>
                          <a:latin typeface="Times New Roman" panose="02020603050405020304" pitchFamily="18" charset="0"/>
                          <a:cs typeface="Times New Roman" panose="02020603050405020304" pitchFamily="18" charset="0"/>
                        </a:rPr>
                        <a:t>Resources Required: </a:t>
                      </a:r>
                    </a:p>
                    <a:p>
                      <a:pPr marL="171450" indent="-171450">
                        <a:lnSpc>
                          <a:spcPct val="100000"/>
                        </a:lnSpc>
                        <a:buFont typeface="Arial" panose="020B0604020202020204" pitchFamily="34" charset="0"/>
                        <a:buChar char="•"/>
                      </a:pPr>
                      <a:r>
                        <a:rPr lang="en-US" sz="1050" b="0" dirty="0">
                          <a:solidFill>
                            <a:schemeClr val="tx1"/>
                          </a:solidFill>
                          <a:latin typeface="Times New Roman" panose="02020603050405020304" pitchFamily="18" charset="0"/>
                          <a:cs typeface="Times New Roman" panose="02020603050405020304" pitchFamily="18" charset="0"/>
                        </a:rPr>
                        <a:t>Instructor Guide</a:t>
                      </a:r>
                    </a:p>
                    <a:p>
                      <a:pPr marL="171450" indent="-171450">
                        <a:lnSpc>
                          <a:spcPct val="100000"/>
                        </a:lnSpc>
                        <a:buFont typeface="Arial" panose="020B0604020202020204" pitchFamily="34" charset="0"/>
                        <a:buChar char="•"/>
                      </a:pPr>
                      <a:r>
                        <a:rPr lang="en-US" sz="1050" b="0" dirty="0">
                          <a:solidFill>
                            <a:schemeClr val="tx1"/>
                          </a:solidFill>
                          <a:latin typeface="Times New Roman" panose="02020603050405020304" pitchFamily="18" charset="0"/>
                          <a:cs typeface="Times New Roman" panose="02020603050405020304" pitchFamily="18" charset="0"/>
                        </a:rPr>
                        <a:t>NCOLCE Ultima Physical Readiness Training field</a:t>
                      </a:r>
                    </a:p>
                    <a:p>
                      <a:pPr marL="171450" indent="-171450">
                        <a:lnSpc>
                          <a:spcPct val="100000"/>
                        </a:lnSpc>
                        <a:buFont typeface="Arial" panose="020B0604020202020204" pitchFamily="34" charset="0"/>
                        <a:buChar char="•"/>
                      </a:pPr>
                      <a:r>
                        <a:rPr lang="en-US" sz="1050" b="0" dirty="0">
                          <a:solidFill>
                            <a:schemeClr val="tx1"/>
                          </a:solidFill>
                          <a:latin typeface="Times New Roman" panose="02020603050405020304" pitchFamily="18" charset="0"/>
                          <a:cs typeface="Times New Roman" panose="02020603050405020304" pitchFamily="18" charset="0"/>
                        </a:rPr>
                        <a:t>Unit Soldiers</a:t>
                      </a:r>
                    </a:p>
                    <a:p>
                      <a:pPr marL="171450" indent="-171450">
                        <a:lnSpc>
                          <a:spcPct val="100000"/>
                        </a:lnSpc>
                        <a:buFont typeface="Arial" panose="020B0604020202020204" pitchFamily="34" charset="0"/>
                        <a:buChar char="•"/>
                      </a:pPr>
                      <a:r>
                        <a:rPr lang="en-US" sz="1050" b="0" dirty="0">
                          <a:solidFill>
                            <a:schemeClr val="tx1"/>
                          </a:solidFill>
                          <a:latin typeface="Times New Roman" panose="02020603050405020304" pitchFamily="18" charset="0"/>
                          <a:cs typeface="Times New Roman" panose="02020603050405020304" pitchFamily="18" charset="0"/>
                        </a:rPr>
                        <a:t>Approved Army Climbing Bars IAW TC 3-22.20</a:t>
                      </a:r>
                    </a:p>
                    <a:p>
                      <a:pPr marL="171450" indent="-171450">
                        <a:lnSpc>
                          <a:spcPct val="100000"/>
                        </a:lnSpc>
                        <a:buFont typeface="Arial" panose="020B0604020202020204" pitchFamily="34" charset="0"/>
                        <a:buChar char="•"/>
                      </a:pPr>
                      <a:r>
                        <a:rPr lang="en-US" sz="1050" b="0" dirty="0">
                          <a:solidFill>
                            <a:schemeClr val="tx1"/>
                          </a:solidFill>
                          <a:latin typeface="Times New Roman" panose="02020603050405020304" pitchFamily="18" charset="0"/>
                          <a:cs typeface="Times New Roman" panose="02020603050405020304" pitchFamily="18" charset="0"/>
                        </a:rPr>
                        <a:t>Exercise Checklist</a:t>
                      </a:r>
                    </a:p>
                    <a:p>
                      <a:pPr marL="171450" indent="-171450">
                        <a:lnSpc>
                          <a:spcPct val="100000"/>
                        </a:lnSpc>
                        <a:buFont typeface="Arial" panose="020B0604020202020204" pitchFamily="34" charset="0"/>
                        <a:buChar char="•"/>
                      </a:pPr>
                      <a:r>
                        <a:rPr lang="en-US" sz="1050" b="0" dirty="0">
                          <a:solidFill>
                            <a:schemeClr val="tx1"/>
                          </a:solidFill>
                          <a:latin typeface="Times New Roman" panose="02020603050405020304" pitchFamily="18" charset="0"/>
                          <a:cs typeface="Times New Roman" panose="02020603050405020304" pitchFamily="18" charset="0"/>
                        </a:rPr>
                        <a:t>Stopwatch</a:t>
                      </a:r>
                    </a:p>
                  </a:txBody>
                  <a:tcPr>
                    <a:lnL w="38100" cap="flat" cmpd="sng" algn="ctr">
                      <a:solidFill>
                        <a:srgbClr val="0000CC"/>
                      </a:solidFill>
                      <a:prstDash val="solid"/>
                      <a:round/>
                      <a:headEnd type="none" w="med" len="med"/>
                      <a:tailEnd type="none" w="med" len="med"/>
                    </a:lnL>
                    <a:lnR w="38100" cap="flat" cmpd="sng" algn="ctr">
                      <a:solidFill>
                        <a:srgbClr val="0000CC"/>
                      </a:solidFill>
                      <a:prstDash val="solid"/>
                      <a:round/>
                      <a:headEnd type="none" w="med" len="med"/>
                      <a:tailEnd type="none" w="med" len="med"/>
                    </a:lnR>
                    <a:lnT w="38100" cap="flat" cmpd="sng" algn="ctr">
                      <a:solidFill>
                        <a:srgbClr val="0000CC"/>
                      </a:solidFill>
                      <a:prstDash val="solid"/>
                      <a:round/>
                      <a:headEnd type="none" w="med" len="med"/>
                      <a:tailEnd type="none" w="med" len="med"/>
                    </a:lnT>
                    <a:lnB w="38100" cap="flat" cmpd="sng" algn="ctr">
                      <a:solidFill>
                        <a:srgbClr val="0000CC"/>
                      </a:solidFill>
                      <a:prstDash val="solid"/>
                      <a:round/>
                      <a:headEnd type="none" w="med" len="med"/>
                      <a:tailEnd type="none" w="med" len="med"/>
                    </a:lnB>
                    <a:noFill/>
                  </a:tcPr>
                </a:tc>
                <a:extLst>
                  <a:ext uri="{0D108BD9-81ED-4DB2-BD59-A6C34878D82A}">
                    <a16:rowId xmlns:a16="http://schemas.microsoft.com/office/drawing/2014/main" val="10003"/>
                  </a:ext>
                </a:extLst>
              </a:tr>
              <a:tr h="1312577">
                <a:tc rowSpan="2">
                  <a:txBody>
                    <a:bodyPr/>
                    <a:lstStyle/>
                    <a:p>
                      <a:r>
                        <a:rPr lang="en-US" sz="1100" b="1" dirty="0">
                          <a:solidFill>
                            <a:schemeClr val="tx1"/>
                          </a:solidFill>
                          <a:latin typeface="Times New Roman" panose="02020603050405020304" pitchFamily="18" charset="0"/>
                          <a:cs typeface="Times New Roman" panose="02020603050405020304" pitchFamily="18" charset="0"/>
                        </a:rPr>
                        <a:t>Notes: </a:t>
                      </a:r>
                    </a:p>
                    <a:p>
                      <a:pPr marL="171450" indent="-171450">
                        <a:buFont typeface="Arial" panose="020B0604020202020204" pitchFamily="34" charset="0"/>
                        <a:buChar char="•"/>
                      </a:pPr>
                      <a:r>
                        <a:rPr lang="en-US" sz="1100" dirty="0">
                          <a:solidFill>
                            <a:schemeClr val="tx1"/>
                          </a:solidFill>
                          <a:latin typeface="Times New Roman" panose="02020603050405020304" pitchFamily="18" charset="0"/>
                          <a:cs typeface="Times New Roman" panose="02020603050405020304" pitchFamily="18" charset="0"/>
                        </a:rPr>
                        <a:t>Adjacent unit coordination needed with applicable unit commanders for approval to facilitate established training goals and objectives to reduce impact on daily operations.</a:t>
                      </a:r>
                    </a:p>
                    <a:p>
                      <a:pPr marL="171450" indent="-171450">
                        <a:buFont typeface="Arial" panose="020B0604020202020204" pitchFamily="34" charset="0"/>
                        <a:buChar char="•"/>
                      </a:pPr>
                      <a:endParaRPr lang="en-US" sz="1100" dirty="0">
                        <a:solidFill>
                          <a:schemeClr val="tx1"/>
                        </a:solidFill>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r>
                        <a:rPr lang="en-US" sz="1100" dirty="0">
                          <a:solidFill>
                            <a:schemeClr val="tx1"/>
                          </a:solidFill>
                          <a:latin typeface="Times New Roman" panose="02020603050405020304" pitchFamily="18" charset="0"/>
                          <a:cs typeface="Times New Roman" panose="02020603050405020304" pitchFamily="18" charset="0"/>
                        </a:rPr>
                        <a:t>Transportation must be coordinated to ensure movement of soldiers from unit to NCOLCOE Ultima PRT field.</a:t>
                      </a:r>
                    </a:p>
                    <a:p>
                      <a:pPr marL="171450" indent="-171450">
                        <a:buFont typeface="Arial" panose="020B0604020202020204" pitchFamily="34" charset="0"/>
                        <a:buChar char="•"/>
                      </a:pPr>
                      <a:endParaRPr lang="en-US" sz="1100" dirty="0">
                        <a:solidFill>
                          <a:schemeClr val="tx1"/>
                        </a:solidFill>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r>
                        <a:rPr lang="en-US" sz="1100" dirty="0">
                          <a:solidFill>
                            <a:schemeClr val="tx1"/>
                          </a:solidFill>
                          <a:latin typeface="Times New Roman" panose="02020603050405020304" pitchFamily="18" charset="0"/>
                          <a:cs typeface="Times New Roman" panose="02020603050405020304" pitchFamily="18" charset="0"/>
                        </a:rPr>
                        <a:t>Create training timeline for unit application implementation</a:t>
                      </a:r>
                    </a:p>
                    <a:p>
                      <a:pPr marL="171450" indent="-171450">
                        <a:buFont typeface="Arial" panose="020B0604020202020204" pitchFamily="34" charset="0"/>
                        <a:buChar char="•"/>
                      </a:pPr>
                      <a:endParaRPr lang="en-US" sz="1100" dirty="0">
                        <a:solidFill>
                          <a:schemeClr val="tx1"/>
                        </a:solidFill>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r>
                        <a:rPr lang="en-US" sz="1100" dirty="0">
                          <a:solidFill>
                            <a:schemeClr val="tx1"/>
                          </a:solidFill>
                          <a:latin typeface="Times New Roman" panose="02020603050405020304" pitchFamily="18" charset="0"/>
                          <a:cs typeface="Times New Roman" panose="02020603050405020304" pitchFamily="18" charset="0"/>
                        </a:rPr>
                        <a:t>Ensure proper instructor/facilitator ratio for students and soldiers.  (one instructor per student)</a:t>
                      </a:r>
                    </a:p>
                  </a:txBody>
                  <a:tcPr>
                    <a:lnL w="38100" cap="flat" cmpd="sng" algn="ctr">
                      <a:solidFill>
                        <a:srgbClr val="0000CC"/>
                      </a:solidFill>
                      <a:prstDash val="solid"/>
                      <a:round/>
                      <a:headEnd type="none" w="med" len="med"/>
                      <a:tailEnd type="none" w="med" len="med"/>
                    </a:lnL>
                    <a:lnR w="38100" cap="flat" cmpd="sng" algn="ctr">
                      <a:solidFill>
                        <a:srgbClr val="0000CC"/>
                      </a:solidFill>
                      <a:prstDash val="solid"/>
                      <a:round/>
                      <a:headEnd type="none" w="med" len="med"/>
                      <a:tailEnd type="none" w="med" len="med"/>
                    </a:lnR>
                    <a:lnT w="38100" cap="flat" cmpd="sng" algn="ctr">
                      <a:solidFill>
                        <a:srgbClr val="0000CC"/>
                      </a:solidFill>
                      <a:prstDash val="solid"/>
                      <a:round/>
                      <a:headEnd type="none" w="med" len="med"/>
                      <a:tailEnd type="none" w="med" len="med"/>
                    </a:lnT>
                    <a:lnB w="38100" cap="flat" cmpd="sng" algn="ctr">
                      <a:solidFill>
                        <a:srgbClr val="0000CC"/>
                      </a:solidFill>
                      <a:prstDash val="solid"/>
                      <a:round/>
                      <a:headEnd type="none" w="med" len="med"/>
                      <a:tailEnd type="none" w="med" len="med"/>
                    </a:lnB>
                    <a:noFill/>
                  </a:tcPr>
                </a:tc>
                <a:tc>
                  <a: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1050" b="1" dirty="0">
                          <a:solidFill>
                            <a:schemeClr val="tx1"/>
                          </a:solidFill>
                          <a:latin typeface="Times New Roman" panose="02020603050405020304" pitchFamily="18" charset="0"/>
                          <a:cs typeface="Times New Roman" panose="02020603050405020304" pitchFamily="18" charset="0"/>
                        </a:rPr>
                        <a:t>Key learning objectives / sub-objectives:</a:t>
                      </a:r>
                    </a:p>
                    <a:p>
                      <a:pPr marL="171450" marR="0" lvl="0" indent="-17145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1050" b="0" dirty="0">
                          <a:solidFill>
                            <a:schemeClr val="tx1"/>
                          </a:solidFill>
                          <a:latin typeface="Times New Roman" panose="02020603050405020304" pitchFamily="18" charset="0"/>
                          <a:cs typeface="Times New Roman" panose="02020603050405020304" pitchFamily="18" charset="0"/>
                        </a:rPr>
                        <a:t>Students will </a:t>
                      </a:r>
                      <a:r>
                        <a:rPr lang="en-US" sz="1050" b="1" i="1" u="sng" dirty="0">
                          <a:solidFill>
                            <a:schemeClr val="tx1"/>
                          </a:solidFill>
                          <a:latin typeface="Times New Roman" panose="02020603050405020304" pitchFamily="18" charset="0"/>
                          <a:cs typeface="Times New Roman" panose="02020603050405020304" pitchFamily="18" charset="0"/>
                        </a:rPr>
                        <a:t>imitate</a:t>
                      </a:r>
                      <a:r>
                        <a:rPr lang="en-US" sz="1050" b="0" i="0" u="none" dirty="0">
                          <a:solidFill>
                            <a:schemeClr val="tx1"/>
                          </a:solidFill>
                          <a:latin typeface="Times New Roman" panose="02020603050405020304" pitchFamily="18" charset="0"/>
                          <a:cs typeface="Times New Roman" panose="02020603050405020304" pitchFamily="18" charset="0"/>
                        </a:rPr>
                        <a:t> (psychomotor) </a:t>
                      </a:r>
                      <a:r>
                        <a:rPr lang="en-US" sz="1050" b="0" dirty="0">
                          <a:solidFill>
                            <a:schemeClr val="tx1"/>
                          </a:solidFill>
                          <a:latin typeface="Times New Roman" panose="02020603050405020304" pitchFamily="18" charset="0"/>
                          <a:cs typeface="Times New Roman" panose="02020603050405020304" pitchFamily="18" charset="0"/>
                        </a:rPr>
                        <a:t>new knowledge and skills for the leg tuck, bent leg raise, leg tuck and twist, and alternating grip pull-up IAW TC 3-22.20 at unit of assignment</a:t>
                      </a:r>
                    </a:p>
                    <a:p>
                      <a:pPr marL="171450" marR="0" lvl="0" indent="-17145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1050" b="0" dirty="0">
                          <a:solidFill>
                            <a:schemeClr val="tx1"/>
                          </a:solidFill>
                          <a:latin typeface="Times New Roman" panose="02020603050405020304" pitchFamily="18" charset="0"/>
                          <a:cs typeface="Times New Roman" panose="02020603050405020304" pitchFamily="18" charset="0"/>
                        </a:rPr>
                        <a:t>Students will have the opportunity to reflect on experience and how to best </a:t>
                      </a:r>
                      <a:r>
                        <a:rPr lang="en-US" sz="1050" b="1" i="1" u="sng" dirty="0">
                          <a:solidFill>
                            <a:schemeClr val="tx1"/>
                          </a:solidFill>
                          <a:latin typeface="Times New Roman" panose="02020603050405020304" pitchFamily="18" charset="0"/>
                          <a:cs typeface="Times New Roman" panose="02020603050405020304" pitchFamily="18" charset="0"/>
                        </a:rPr>
                        <a:t>integrate</a:t>
                      </a:r>
                      <a:r>
                        <a:rPr lang="en-US" sz="1050" b="0" dirty="0">
                          <a:solidFill>
                            <a:schemeClr val="tx1"/>
                          </a:solidFill>
                          <a:latin typeface="Times New Roman" panose="02020603050405020304" pitchFamily="18" charset="0"/>
                          <a:cs typeface="Times New Roman" panose="02020603050405020304" pitchFamily="18" charset="0"/>
                        </a:rPr>
                        <a:t> information gained for future progress within their fire team</a:t>
                      </a:r>
                    </a:p>
                  </a:txBody>
                  <a:tcPr>
                    <a:lnL w="38100" cap="flat" cmpd="sng" algn="ctr">
                      <a:solidFill>
                        <a:srgbClr val="0000CC"/>
                      </a:solidFill>
                      <a:prstDash val="solid"/>
                      <a:round/>
                      <a:headEnd type="none" w="med" len="med"/>
                      <a:tailEnd type="none" w="med" len="med"/>
                    </a:lnL>
                    <a:lnR w="38100" cap="flat" cmpd="sng" algn="ctr">
                      <a:solidFill>
                        <a:srgbClr val="0000CC"/>
                      </a:solidFill>
                      <a:prstDash val="solid"/>
                      <a:round/>
                      <a:headEnd type="none" w="med" len="med"/>
                      <a:tailEnd type="none" w="med" len="med"/>
                    </a:lnR>
                    <a:lnT w="38100" cap="flat" cmpd="sng" algn="ctr">
                      <a:solidFill>
                        <a:srgbClr val="0000CC"/>
                      </a:solidFill>
                      <a:prstDash val="solid"/>
                      <a:round/>
                      <a:headEnd type="none" w="med" len="med"/>
                      <a:tailEnd type="none" w="med" len="med"/>
                    </a:lnT>
                    <a:lnB w="38100" cap="flat" cmpd="sng" algn="ctr">
                      <a:solidFill>
                        <a:srgbClr val="0000CC"/>
                      </a:solidFill>
                      <a:prstDash val="solid"/>
                      <a:round/>
                      <a:headEnd type="none" w="med" len="med"/>
                      <a:tailEnd type="none" w="med" len="med"/>
                    </a:lnB>
                    <a:noFill/>
                  </a:tcPr>
                </a:tc>
                <a:extLst>
                  <a:ext uri="{0D108BD9-81ED-4DB2-BD59-A6C34878D82A}">
                    <a16:rowId xmlns:a16="http://schemas.microsoft.com/office/drawing/2014/main" val="10004"/>
                  </a:ext>
                </a:extLst>
              </a:tr>
              <a:tr h="864542">
                <a:tc vMerge="1">
                  <a:txBody>
                    <a:bodyPr/>
                    <a:lstStyle/>
                    <a:p>
                      <a:pPr marL="171450" indent="-171450">
                        <a:buFont typeface="Arial" panose="020B0604020202020204" pitchFamily="34" charset="0"/>
                        <a:buChar char="•"/>
                      </a:pPr>
                      <a:endParaRPr lang="en-US" sz="12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050" b="1" dirty="0">
                          <a:solidFill>
                            <a:schemeClr val="tx1"/>
                          </a:solidFill>
                          <a:latin typeface="Times New Roman" panose="02020603050405020304" pitchFamily="18" charset="0"/>
                          <a:cs typeface="Times New Roman" panose="02020603050405020304" pitchFamily="18" charset="0"/>
                        </a:rPr>
                        <a:t>Key Content Points:</a:t>
                      </a:r>
                    </a:p>
                    <a:p>
                      <a:pPr marL="171450" indent="-171450">
                        <a:buFont typeface="Arial" panose="020B0604020202020204" pitchFamily="34" charset="0"/>
                        <a:buChar char="•"/>
                      </a:pPr>
                      <a:r>
                        <a:rPr lang="en-US" sz="1050" b="0" dirty="0">
                          <a:solidFill>
                            <a:schemeClr val="tx1"/>
                          </a:solidFill>
                          <a:latin typeface="Times New Roman" panose="02020603050405020304" pitchFamily="18" charset="0"/>
                          <a:cs typeface="Times New Roman" panose="02020603050405020304" pitchFamily="18" charset="0"/>
                        </a:rPr>
                        <a:t>Learning facilitated by demonstrating new knowledge and skills to create and implement new training plan and exercise demonstration, execution, and feedback</a:t>
                      </a:r>
                    </a:p>
                    <a:p>
                      <a:pPr marL="171450" indent="-171450">
                        <a:buFont typeface="Arial" panose="020B0604020202020204" pitchFamily="34" charset="0"/>
                        <a:buChar char="•"/>
                      </a:pPr>
                      <a:r>
                        <a:rPr lang="en-US" sz="1050" b="0" dirty="0">
                          <a:solidFill>
                            <a:schemeClr val="tx1"/>
                          </a:solidFill>
                          <a:latin typeface="Times New Roman" panose="02020603050405020304" pitchFamily="18" charset="0"/>
                          <a:cs typeface="Times New Roman" panose="02020603050405020304" pitchFamily="18" charset="0"/>
                        </a:rPr>
                        <a:t>Reflection (Merrill's 5</a:t>
                      </a:r>
                      <a:r>
                        <a:rPr lang="en-US" sz="1050" b="0" baseline="30000" dirty="0">
                          <a:solidFill>
                            <a:schemeClr val="tx1"/>
                          </a:solidFill>
                          <a:latin typeface="Times New Roman" panose="02020603050405020304" pitchFamily="18" charset="0"/>
                          <a:cs typeface="Times New Roman" panose="02020603050405020304" pitchFamily="18" charset="0"/>
                        </a:rPr>
                        <a:t>th</a:t>
                      </a:r>
                      <a:r>
                        <a:rPr lang="en-US" sz="1050" b="0" dirty="0">
                          <a:solidFill>
                            <a:schemeClr val="tx1"/>
                          </a:solidFill>
                          <a:latin typeface="Times New Roman" panose="02020603050405020304" pitchFamily="18" charset="0"/>
                          <a:cs typeface="Times New Roman" panose="02020603050405020304" pitchFamily="18" charset="0"/>
                        </a:rPr>
                        <a:t> principle Integrate)</a:t>
                      </a:r>
                    </a:p>
                  </a:txBody>
                  <a:tcPr>
                    <a:lnL w="38100" cap="flat" cmpd="sng" algn="ctr">
                      <a:solidFill>
                        <a:srgbClr val="0000CC"/>
                      </a:solidFill>
                      <a:prstDash val="solid"/>
                      <a:round/>
                      <a:headEnd type="none" w="med" len="med"/>
                      <a:tailEnd type="none" w="med" len="med"/>
                    </a:lnL>
                    <a:lnR w="38100" cap="flat" cmpd="sng" algn="ctr">
                      <a:solidFill>
                        <a:srgbClr val="0000CC"/>
                      </a:solidFill>
                      <a:prstDash val="solid"/>
                      <a:round/>
                      <a:headEnd type="none" w="med" len="med"/>
                      <a:tailEnd type="none" w="med" len="med"/>
                    </a:lnR>
                    <a:lnT w="38100" cap="flat" cmpd="sng" algn="ctr">
                      <a:solidFill>
                        <a:srgbClr val="0000CC"/>
                      </a:solidFill>
                      <a:prstDash val="solid"/>
                      <a:round/>
                      <a:headEnd type="none" w="med" len="med"/>
                      <a:tailEnd type="none" w="med" len="med"/>
                    </a:lnT>
                    <a:lnB w="38100" cap="flat" cmpd="sng" algn="ctr">
                      <a:solidFill>
                        <a:srgbClr val="0000CC"/>
                      </a:solidFill>
                      <a:prstDash val="solid"/>
                      <a:round/>
                      <a:headEnd type="none" w="med" len="med"/>
                      <a:tailEnd type="none" w="med" len="med"/>
                    </a:lnB>
                    <a:noFill/>
                  </a:tcPr>
                </a:tc>
                <a:extLst>
                  <a:ext uri="{0D108BD9-81ED-4DB2-BD59-A6C34878D82A}">
                    <a16:rowId xmlns:a16="http://schemas.microsoft.com/office/drawing/2014/main" val="10005"/>
                  </a:ext>
                </a:extLst>
              </a:tr>
            </a:tbl>
          </a:graphicData>
        </a:graphic>
      </p:graphicFrame>
      <p:pic>
        <p:nvPicPr>
          <p:cNvPr id="10242" name="Picture 2" descr="See the source image">
            <a:extLst>
              <a:ext uri="{FF2B5EF4-FFF2-40B4-BE49-F238E27FC236}">
                <a16:creationId xmlns:a16="http://schemas.microsoft.com/office/drawing/2014/main" id="{90DBF654-A497-4C47-9CC8-918B8DB0206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0525" y="724227"/>
            <a:ext cx="3990975" cy="3133397"/>
          </a:xfrm>
          <a:prstGeom prst="rect">
            <a:avLst/>
          </a:prstGeom>
          <a:noFill/>
          <a:effectLst>
            <a:softEdge rad="31750"/>
          </a:effectLst>
          <a:extLst>
            <a:ext uri="{909E8E84-426E-40DD-AFC4-6F175D3DCCD1}">
              <a14:hiddenFill xmlns:a14="http://schemas.microsoft.com/office/drawing/2010/main">
                <a:solidFill>
                  <a:srgbClr val="FFFFFF"/>
                </a:solidFill>
              </a14:hiddenFill>
            </a:ext>
          </a:extLst>
        </p:spPr>
      </p:pic>
    </p:spTree>
    <p:custDataLst>
      <p:tags r:id="rId1"/>
    </p:custDataLst>
    <p:extLst>
      <p:ext uri="{BB962C8B-B14F-4D97-AF65-F5344CB8AC3E}">
        <p14:creationId xmlns:p14="http://schemas.microsoft.com/office/powerpoint/2010/main" val="4071427560"/>
      </p:ext>
    </p:extLst>
  </p:cSld>
  <p:clrMapOvr>
    <a:masterClrMapping/>
  </p:clrMapOvr>
  <mc:AlternateContent xmlns:mc="http://schemas.openxmlformats.org/markup-compatibility/2006" xmlns:p14="http://schemas.microsoft.com/office/powerpoint/2010/main">
    <mc:Choice Requires="p14">
      <p:transition spd="slow" p14:dur="2000" advTm="38671"/>
    </mc:Choice>
    <mc:Fallback xmlns="">
      <p:transition spd="slow" advTm="38671"/>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TIMING" val="|5.6|18.1|41.1|15"/>
</p:tagLst>
</file>

<file path=ppt/tags/tag2.xml><?xml version="1.0" encoding="utf-8"?>
<p:tagLst xmlns:a="http://schemas.openxmlformats.org/drawingml/2006/main" xmlns:r="http://schemas.openxmlformats.org/officeDocument/2006/relationships" xmlns:p="http://schemas.openxmlformats.org/presentationml/2006/main">
  <p:tag name="TIMING" val="|5.6|18.1|41.1|15"/>
</p:tagLst>
</file>

<file path=ppt/tags/tag3.xml><?xml version="1.0" encoding="utf-8"?>
<p:tagLst xmlns:a="http://schemas.openxmlformats.org/drawingml/2006/main" xmlns:r="http://schemas.openxmlformats.org/officeDocument/2006/relationships" xmlns:p="http://schemas.openxmlformats.org/presentationml/2006/main">
  <p:tag name="TIMING" val="|5.6|18.1|41.1|15"/>
</p:tagLst>
</file>

<file path=ppt/tags/tag4.xml><?xml version="1.0" encoding="utf-8"?>
<p:tagLst xmlns:a="http://schemas.openxmlformats.org/drawingml/2006/main" xmlns:r="http://schemas.openxmlformats.org/officeDocument/2006/relationships" xmlns:p="http://schemas.openxmlformats.org/presentationml/2006/main">
  <p:tag name="TIMING" val="|5.6|18.1|41.1|15"/>
</p:tagLst>
</file>

<file path=ppt/tags/tag5.xml><?xml version="1.0" encoding="utf-8"?>
<p:tagLst xmlns:a="http://schemas.openxmlformats.org/drawingml/2006/main" xmlns:r="http://schemas.openxmlformats.org/officeDocument/2006/relationships" xmlns:p="http://schemas.openxmlformats.org/presentationml/2006/main">
  <p:tag name="TIMING" val="|26.9"/>
</p:tagLst>
</file>

<file path=ppt/tags/tag6.xml><?xml version="1.0" encoding="utf-8"?>
<p:tagLst xmlns:a="http://schemas.openxmlformats.org/drawingml/2006/main" xmlns:r="http://schemas.openxmlformats.org/officeDocument/2006/relationships" xmlns:p="http://schemas.openxmlformats.org/presentationml/2006/main">
  <p:tag name="TIMING" val="|26.9"/>
</p:tagLst>
</file>

<file path=ppt/tags/tag7.xml><?xml version="1.0" encoding="utf-8"?>
<p:tagLst xmlns:a="http://schemas.openxmlformats.org/drawingml/2006/main" xmlns:r="http://schemas.openxmlformats.org/officeDocument/2006/relationships" xmlns:p="http://schemas.openxmlformats.org/presentationml/2006/main">
  <p:tag name="TIMING" val="|26.9"/>
</p:tagLst>
</file>

<file path=ppt/tags/tag8.xml><?xml version="1.0" encoding="utf-8"?>
<p:tagLst xmlns:a="http://schemas.openxmlformats.org/drawingml/2006/main" xmlns:r="http://schemas.openxmlformats.org/officeDocument/2006/relationships" xmlns:p="http://schemas.openxmlformats.org/presentationml/2006/main">
  <p:tag name="TIMING" val="|26.9"/>
</p:tagLst>
</file>

<file path=ppt/tags/tag9.xml><?xml version="1.0" encoding="utf-8"?>
<p:tagLst xmlns:a="http://schemas.openxmlformats.org/drawingml/2006/main" xmlns:r="http://schemas.openxmlformats.org/officeDocument/2006/relationships" xmlns:p="http://schemas.openxmlformats.org/presentationml/2006/main">
  <p:tag name="TIMING" val="|26.9"/>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7615</TotalTime>
  <Words>3187</Words>
  <Application>Microsoft Office PowerPoint</Application>
  <PresentationFormat>On-screen Show (4:3)</PresentationFormat>
  <Paragraphs>336</Paragraphs>
  <Slides>11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Arial</vt:lpstr>
      <vt:lpstr>Calibri</vt:lpstr>
      <vt:lpstr>Calibri Light</vt:lpstr>
      <vt:lpstr>Overpass</vt:lpstr>
      <vt:lpstr>Times New Roman</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Syracuse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Tiffany A Koszalka</dc:creator>
  <cp:lastModifiedBy>Kevin Schuller</cp:lastModifiedBy>
  <cp:revision>163</cp:revision>
  <dcterms:created xsi:type="dcterms:W3CDTF">2015-08-19T11:34:29Z</dcterms:created>
  <dcterms:modified xsi:type="dcterms:W3CDTF">2021-06-10T18:04:12Z</dcterms:modified>
</cp:coreProperties>
</file>